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76" r:id="rId4"/>
    <p:sldId id="289" r:id="rId5"/>
    <p:sldId id="278" r:id="rId6"/>
    <p:sldId id="294" r:id="rId7"/>
    <p:sldId id="257" r:id="rId8"/>
    <p:sldId id="258" r:id="rId9"/>
    <p:sldId id="259" r:id="rId10"/>
    <p:sldId id="261" r:id="rId11"/>
    <p:sldId id="263" r:id="rId12"/>
    <p:sldId id="284" r:id="rId13"/>
    <p:sldId id="265" r:id="rId14"/>
    <p:sldId id="287" r:id="rId15"/>
    <p:sldId id="285" r:id="rId16"/>
    <p:sldId id="264" r:id="rId17"/>
    <p:sldId id="286" r:id="rId18"/>
    <p:sldId id="273" r:id="rId19"/>
    <p:sldId id="270" r:id="rId20"/>
    <p:sldId id="267" r:id="rId21"/>
    <p:sldId id="268" r:id="rId22"/>
    <p:sldId id="271" r:id="rId23"/>
    <p:sldId id="274" r:id="rId24"/>
    <p:sldId id="272" r:id="rId25"/>
    <p:sldId id="290" r:id="rId26"/>
    <p:sldId id="291" r:id="rId27"/>
    <p:sldId id="281" r:id="rId28"/>
    <p:sldId id="288" r:id="rId29"/>
    <p:sldId id="282" r:id="rId30"/>
    <p:sldId id="280" r:id="rId31"/>
    <p:sldId id="283" r:id="rId32"/>
    <p:sldId id="295" r:id="rId33"/>
    <p:sldId id="293" r:id="rId34"/>
    <p:sldId id="296" r:id="rId35"/>
    <p:sldId id="304" r:id="rId36"/>
    <p:sldId id="297" r:id="rId37"/>
    <p:sldId id="298" r:id="rId38"/>
    <p:sldId id="299" r:id="rId39"/>
    <p:sldId id="300" r:id="rId40"/>
    <p:sldId id="301" r:id="rId41"/>
    <p:sldId id="302" r:id="rId4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72" autoAdjust="0"/>
    <p:restoredTop sz="94660"/>
  </p:normalViewPr>
  <p:slideViewPr>
    <p:cSldViewPr>
      <p:cViewPr>
        <p:scale>
          <a:sx n="50" d="100"/>
          <a:sy n="50" d="100"/>
        </p:scale>
        <p:origin x="-108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3E72-C27C-417F-846F-1EC44F4E273E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B820F-0415-4DFB-A1B0-7A79C2847A2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3E72-C27C-417F-846F-1EC44F4E273E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B820F-0415-4DFB-A1B0-7A79C2847A2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3E72-C27C-417F-846F-1EC44F4E273E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B820F-0415-4DFB-A1B0-7A79C2847A2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3E72-C27C-417F-846F-1EC44F4E273E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B820F-0415-4DFB-A1B0-7A79C2847A2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3E72-C27C-417F-846F-1EC44F4E273E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B820F-0415-4DFB-A1B0-7A79C2847A2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3E72-C27C-417F-846F-1EC44F4E273E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B820F-0415-4DFB-A1B0-7A79C2847A22}" type="slidenum">
              <a:rPr lang="pt-PT" smtClean="0"/>
              <a:t>‹nº›</a:t>
            </a:fld>
            <a:endParaRPr lang="pt-P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3E72-C27C-417F-846F-1EC44F4E273E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B820F-0415-4DFB-A1B0-7A79C2847A2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3E72-C27C-417F-846F-1EC44F4E273E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B820F-0415-4DFB-A1B0-7A79C2847A2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3E72-C27C-417F-846F-1EC44F4E273E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B820F-0415-4DFB-A1B0-7A79C2847A2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3E72-C27C-417F-846F-1EC44F4E273E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E6B820F-0415-4DFB-A1B0-7A79C2847A2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3E72-C27C-417F-846F-1EC44F4E273E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B820F-0415-4DFB-A1B0-7A79C2847A2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5AC3E72-C27C-417F-846F-1EC44F4E273E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6E6B820F-0415-4DFB-A1B0-7A79C2847A22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ojectos.te.pt/links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Materiais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 smtClean="0"/>
              <a:t>APOIO INTERNET - </a:t>
            </a:r>
            <a:r>
              <a:rPr lang="pt-PT" b="1" dirty="0">
                <a:hlinkClick r:id="rId2"/>
              </a:rPr>
              <a:t>www.projectos.TE.pt/links</a:t>
            </a:r>
            <a:r>
              <a:rPr lang="pt-PT" dirty="0"/>
              <a:t> 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0864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/>
              <a:t>Unidades </a:t>
            </a:r>
            <a:r>
              <a:rPr lang="pt-PT" b="1" dirty="0" smtClean="0"/>
              <a:t>estruturais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922759"/>
            <a:ext cx="8115300" cy="416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761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átomos</a:t>
            </a:r>
            <a:endParaRPr lang="pt-PT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pt-PT" sz="2400" b="0" dirty="0" smtClean="0"/>
              <a:t>Todas as substâncias são formadas a partir de </a:t>
            </a:r>
            <a:r>
              <a:rPr lang="pt-PT" sz="2400" dirty="0" smtClean="0"/>
              <a:t>átomos</a:t>
            </a:r>
            <a:r>
              <a:rPr lang="pt-PT" sz="2400" b="0" dirty="0" smtClean="0"/>
              <a:t>:</a:t>
            </a:r>
          </a:p>
          <a:p>
            <a:pPr marL="0" indent="0"/>
            <a:r>
              <a:rPr lang="pt-PT" sz="2400" dirty="0"/>
              <a:t>Átomos &gt; </a:t>
            </a:r>
            <a:r>
              <a:rPr lang="pt-PT" sz="2400" dirty="0" smtClean="0"/>
              <a:t>Substâncias </a:t>
            </a:r>
            <a:r>
              <a:rPr lang="pt-PT" sz="2400" b="0" dirty="0" smtClean="0"/>
              <a:t>(</a:t>
            </a:r>
            <a:r>
              <a:rPr lang="pt-PT" sz="2400" b="0" dirty="0" err="1" smtClean="0"/>
              <a:t>ex</a:t>
            </a:r>
            <a:r>
              <a:rPr lang="pt-PT" sz="2400" b="0" dirty="0" smtClean="0"/>
              <a:t>: carbono, grafite e metais)</a:t>
            </a:r>
            <a:endParaRPr lang="pt-PT" sz="2400" b="0" dirty="0"/>
          </a:p>
          <a:p>
            <a:pPr marL="0" indent="0"/>
            <a:r>
              <a:rPr lang="pt-PT" sz="2400" dirty="0" smtClean="0"/>
              <a:t>Átomos </a:t>
            </a:r>
            <a:r>
              <a:rPr lang="pt-PT" sz="2400" dirty="0"/>
              <a:t>&gt; M</a:t>
            </a:r>
            <a:r>
              <a:rPr lang="pt-PT" sz="2400" dirty="0" smtClean="0"/>
              <a:t>oléculas e iões </a:t>
            </a:r>
            <a:r>
              <a:rPr lang="pt-PT" sz="2400" dirty="0"/>
              <a:t>&gt; Substâncias </a:t>
            </a:r>
            <a:endParaRPr lang="pt-PT" sz="2400" dirty="0" smtClean="0"/>
          </a:p>
          <a:p>
            <a:pPr marL="0" indent="0"/>
            <a:endParaRPr lang="pt-PT" sz="2400" dirty="0"/>
          </a:p>
          <a:p>
            <a:pPr marL="0" indent="0"/>
            <a:r>
              <a:rPr lang="pt-PT" sz="2400" b="0" dirty="0" smtClean="0"/>
              <a:t>Os </a:t>
            </a:r>
            <a:r>
              <a:rPr lang="pt-PT" sz="2400" b="0" dirty="0"/>
              <a:t>átomos </a:t>
            </a:r>
            <a:r>
              <a:rPr lang="pt-PT" sz="2400" dirty="0" smtClean="0"/>
              <a:t>são constituídos </a:t>
            </a:r>
            <a:r>
              <a:rPr lang="pt-PT" sz="2400" b="0" dirty="0"/>
              <a:t>por partículas mais </a:t>
            </a:r>
            <a:r>
              <a:rPr lang="pt-PT" sz="2400" b="0" dirty="0" smtClean="0"/>
              <a:t>pequenas (subatómicas): </a:t>
            </a:r>
            <a:r>
              <a:rPr lang="pt-PT" sz="2400" dirty="0" smtClean="0"/>
              <a:t>protões</a:t>
            </a:r>
            <a:r>
              <a:rPr lang="pt-PT" sz="2400" b="0" dirty="0"/>
              <a:t>, </a:t>
            </a:r>
            <a:r>
              <a:rPr lang="pt-PT" sz="2400" dirty="0" smtClean="0"/>
              <a:t>neutrões</a:t>
            </a:r>
            <a:r>
              <a:rPr lang="pt-PT" sz="2400" b="0" dirty="0" smtClean="0"/>
              <a:t> </a:t>
            </a:r>
            <a:r>
              <a:rPr lang="pt-PT" sz="2400" b="0" dirty="0"/>
              <a:t>e </a:t>
            </a:r>
            <a:r>
              <a:rPr lang="pt-PT" sz="2400" dirty="0" smtClean="0"/>
              <a:t>electrões</a:t>
            </a:r>
            <a:r>
              <a:rPr lang="pt-PT" sz="2400" b="0" dirty="0"/>
              <a:t>.</a:t>
            </a:r>
          </a:p>
          <a:p>
            <a:pPr marL="0" indent="0"/>
            <a:endParaRPr lang="pt-PT" sz="2400" b="0" dirty="0" smtClean="0"/>
          </a:p>
        </p:txBody>
      </p:sp>
    </p:spTree>
    <p:extLst>
      <p:ext uri="{BB962C8B-B14F-4D97-AF65-F5344CB8AC3E}">
        <p14:creationId xmlns:p14="http://schemas.microsoft.com/office/powerpoint/2010/main" val="288544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Átomos</a:t>
            </a:r>
            <a:endParaRPr lang="pt-PT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pt-PT" sz="2400" b="0" dirty="0"/>
              <a:t>Os </a:t>
            </a:r>
            <a:r>
              <a:rPr lang="pt-PT" sz="2400" dirty="0"/>
              <a:t>protões </a:t>
            </a:r>
            <a:r>
              <a:rPr lang="pt-PT" sz="2400" b="0" dirty="0"/>
              <a:t>e os </a:t>
            </a:r>
            <a:r>
              <a:rPr lang="pt-PT" sz="2400" dirty="0"/>
              <a:t>neutrões </a:t>
            </a:r>
            <a:r>
              <a:rPr lang="pt-PT" sz="2400" b="0" dirty="0"/>
              <a:t>encontram-se no </a:t>
            </a:r>
            <a:r>
              <a:rPr lang="pt-PT" sz="2400" dirty="0"/>
              <a:t>núcleo</a:t>
            </a:r>
            <a:r>
              <a:rPr lang="pt-PT" sz="2400" b="0" dirty="0"/>
              <a:t/>
            </a:r>
            <a:br>
              <a:rPr lang="pt-PT" sz="2400" b="0" dirty="0"/>
            </a:br>
            <a:r>
              <a:rPr lang="pt-PT" sz="2400" b="0" dirty="0"/>
              <a:t>(centro do átomo) e chamam-se </a:t>
            </a:r>
            <a:r>
              <a:rPr lang="pt-PT" sz="2400" dirty="0"/>
              <a:t>nucleões</a:t>
            </a:r>
            <a:r>
              <a:rPr lang="pt-PT" sz="2400" b="0" dirty="0"/>
              <a:t>.</a:t>
            </a:r>
          </a:p>
          <a:p>
            <a:pPr marL="0" indent="0"/>
            <a:r>
              <a:rPr lang="pt-PT" sz="2400" b="0" dirty="0"/>
              <a:t>Os </a:t>
            </a:r>
            <a:r>
              <a:rPr lang="pt-PT" sz="2400" dirty="0"/>
              <a:t>electrões</a:t>
            </a:r>
            <a:r>
              <a:rPr lang="pt-PT" sz="2400" b="0" dirty="0"/>
              <a:t> movem-se à volta do núcleo, formando</a:t>
            </a:r>
            <a:br>
              <a:rPr lang="pt-PT" sz="2400" b="0" dirty="0"/>
            </a:br>
            <a:r>
              <a:rPr lang="pt-PT" sz="2400" b="0" dirty="0"/>
              <a:t>a </a:t>
            </a:r>
            <a:r>
              <a:rPr lang="pt-PT" sz="2400" dirty="0"/>
              <a:t>nuvem electrónica</a:t>
            </a:r>
            <a:r>
              <a:rPr lang="pt-PT" sz="2400" b="0" dirty="0"/>
              <a:t>. </a:t>
            </a:r>
          </a:p>
          <a:p>
            <a:endParaRPr lang="pt-PT" sz="2400" dirty="0"/>
          </a:p>
          <a:p>
            <a:r>
              <a:rPr lang="pt-PT" sz="2400" dirty="0" smtClean="0"/>
              <a:t>Protões</a:t>
            </a:r>
            <a:r>
              <a:rPr lang="pt-PT" sz="2400" b="0" dirty="0" smtClean="0"/>
              <a:t> – </a:t>
            </a:r>
            <a:r>
              <a:rPr lang="pt-PT" sz="2400" b="0" dirty="0"/>
              <a:t>P</a:t>
            </a:r>
            <a:r>
              <a:rPr lang="pt-PT" sz="2400" b="0" dirty="0" smtClean="0"/>
              <a:t>artículas com carga eléctrica </a:t>
            </a:r>
            <a:r>
              <a:rPr lang="pt-PT" sz="2400" dirty="0" smtClean="0"/>
              <a:t>positiva</a:t>
            </a:r>
            <a:r>
              <a:rPr lang="pt-PT" sz="2400" b="0" dirty="0" smtClean="0"/>
              <a:t>.</a:t>
            </a:r>
          </a:p>
          <a:p>
            <a:r>
              <a:rPr lang="pt-PT" sz="2400" dirty="0" smtClean="0"/>
              <a:t>Neutrões</a:t>
            </a:r>
            <a:r>
              <a:rPr lang="pt-PT" sz="2400" b="0" dirty="0" smtClean="0"/>
              <a:t> – </a:t>
            </a:r>
            <a:r>
              <a:rPr lang="pt-PT" sz="2400" b="0" dirty="0"/>
              <a:t>Partículas </a:t>
            </a:r>
            <a:r>
              <a:rPr lang="pt-PT" sz="2400" b="0" dirty="0" smtClean="0"/>
              <a:t>sem carga eléctrica (são </a:t>
            </a:r>
            <a:r>
              <a:rPr lang="pt-PT" sz="2400" dirty="0" smtClean="0"/>
              <a:t>neutros</a:t>
            </a:r>
            <a:r>
              <a:rPr lang="pt-PT" sz="2400" b="0" dirty="0" smtClean="0"/>
              <a:t>).</a:t>
            </a:r>
          </a:p>
          <a:p>
            <a:r>
              <a:rPr lang="pt-PT" sz="2400" dirty="0" smtClean="0"/>
              <a:t>Electrões</a:t>
            </a:r>
            <a:r>
              <a:rPr lang="pt-PT" sz="2400" b="0" dirty="0" smtClean="0"/>
              <a:t> </a:t>
            </a:r>
            <a:r>
              <a:rPr lang="pt-PT" sz="2400" b="0" dirty="0"/>
              <a:t>–</a:t>
            </a:r>
            <a:r>
              <a:rPr lang="pt-PT" sz="2400" b="0" dirty="0" smtClean="0"/>
              <a:t> </a:t>
            </a:r>
            <a:r>
              <a:rPr lang="pt-PT" sz="2400" b="0" dirty="0"/>
              <a:t>Partículas com carga eléctrica </a:t>
            </a:r>
            <a:r>
              <a:rPr lang="pt-PT" sz="2400" dirty="0" smtClean="0"/>
              <a:t>negativa</a:t>
            </a:r>
            <a:r>
              <a:rPr lang="pt-PT" sz="2400" b="0" dirty="0" smtClean="0"/>
              <a:t>.</a:t>
            </a:r>
            <a:endParaRPr lang="pt-PT" sz="2400" b="0" dirty="0"/>
          </a:p>
          <a:p>
            <a:pPr marL="0" indent="0"/>
            <a:endParaRPr lang="pt-PT" sz="2400" b="0" dirty="0"/>
          </a:p>
          <a:p>
            <a:endParaRPr lang="pt-PT" sz="2400" b="0" dirty="0"/>
          </a:p>
          <a:p>
            <a:endParaRPr lang="pt-PT" sz="2400" b="0" dirty="0"/>
          </a:p>
        </p:txBody>
      </p:sp>
    </p:spTree>
    <p:extLst>
      <p:ext uri="{BB962C8B-B14F-4D97-AF65-F5344CB8AC3E}">
        <p14:creationId xmlns:p14="http://schemas.microsoft.com/office/powerpoint/2010/main" val="41748246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átomos</a:t>
            </a:r>
            <a:endParaRPr lang="pt-PT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7289899" cy="319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461322"/>
            <a:ext cx="2783074" cy="14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573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/>
              <a:t>Átomos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22960" y="1100628"/>
            <a:ext cx="7925504" cy="3579849"/>
          </a:xfrm>
        </p:spPr>
        <p:txBody>
          <a:bodyPr/>
          <a:lstStyle/>
          <a:p>
            <a:pPr marL="0" indent="0"/>
            <a:r>
              <a:rPr lang="pt-PT" sz="2400" dirty="0" smtClean="0"/>
              <a:t>Carga </a:t>
            </a:r>
            <a:r>
              <a:rPr lang="pt-PT" sz="2400" dirty="0"/>
              <a:t>eléctrica do núcleo</a:t>
            </a:r>
            <a:r>
              <a:rPr lang="pt-PT" sz="2400" b="0" dirty="0"/>
              <a:t> </a:t>
            </a:r>
            <a:r>
              <a:rPr lang="pt-PT" sz="2400" b="0" dirty="0" smtClean="0"/>
              <a:t>(</a:t>
            </a:r>
            <a:r>
              <a:rPr lang="pt-PT" sz="2400" dirty="0" smtClean="0"/>
              <a:t>carga nuclear</a:t>
            </a:r>
            <a:r>
              <a:rPr lang="pt-PT" sz="2400" b="0" dirty="0" smtClean="0"/>
              <a:t>) =  </a:t>
            </a:r>
            <a:r>
              <a:rPr lang="pt-PT" sz="2400" b="0" dirty="0"/>
              <a:t>soma da carga eléctrica dos protões.</a:t>
            </a:r>
          </a:p>
          <a:p>
            <a:pPr marL="0" indent="0"/>
            <a:endParaRPr lang="pt-PT" sz="2400" b="0" dirty="0"/>
          </a:p>
          <a:p>
            <a:pPr marL="0" indent="0"/>
            <a:r>
              <a:rPr lang="pt-PT" sz="2400" b="0" dirty="0"/>
              <a:t>O </a:t>
            </a:r>
            <a:r>
              <a:rPr lang="pt-PT" sz="2400" dirty="0"/>
              <a:t>átomo</a:t>
            </a:r>
            <a:r>
              <a:rPr lang="pt-PT" sz="2400" b="0" dirty="0"/>
              <a:t> não tem carga eléctrica (é </a:t>
            </a:r>
            <a:r>
              <a:rPr lang="pt-PT" sz="2400" dirty="0"/>
              <a:t>neutro</a:t>
            </a:r>
            <a:r>
              <a:rPr lang="pt-PT" sz="2400" b="0" dirty="0"/>
              <a:t>), porque </a:t>
            </a:r>
            <a:r>
              <a:rPr lang="pt-PT" sz="2400" b="0" dirty="0" smtClean="0"/>
              <a:t>o</a:t>
            </a:r>
            <a:br>
              <a:rPr lang="pt-PT" sz="2400" b="0" dirty="0" smtClean="0"/>
            </a:br>
            <a:r>
              <a:rPr lang="pt-PT" sz="2400" dirty="0" smtClean="0"/>
              <a:t>número </a:t>
            </a:r>
            <a:r>
              <a:rPr lang="pt-PT" sz="2400" dirty="0"/>
              <a:t>de protões é igual ao número de electrões</a:t>
            </a:r>
            <a:br>
              <a:rPr lang="pt-PT" sz="2400" dirty="0"/>
            </a:br>
            <a:r>
              <a:rPr lang="pt-PT" sz="2400" b="0" dirty="0"/>
              <a:t>(a soma da carga eléctrica dos protões e dos </a:t>
            </a:r>
            <a:r>
              <a:rPr lang="pt-PT" sz="2400" b="0" dirty="0" smtClean="0"/>
              <a:t>electrões é </a:t>
            </a:r>
            <a:r>
              <a:rPr lang="pt-PT" sz="2400" b="0" dirty="0"/>
              <a:t>zero).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209228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/>
              <a:t>Átomos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22960" y="1100628"/>
            <a:ext cx="7853496" cy="3579849"/>
          </a:xfrm>
        </p:spPr>
        <p:txBody>
          <a:bodyPr>
            <a:normAutofit/>
          </a:bodyPr>
          <a:lstStyle/>
          <a:p>
            <a:pPr marL="0" indent="0"/>
            <a:r>
              <a:rPr lang="pt-PT" sz="2400" dirty="0" smtClean="0"/>
              <a:t>Massa do </a:t>
            </a:r>
            <a:r>
              <a:rPr lang="pt-PT" sz="2400" dirty="0"/>
              <a:t>átomo</a:t>
            </a:r>
            <a:r>
              <a:rPr lang="pt-PT" sz="2400" dirty="0" smtClean="0"/>
              <a:t> = </a:t>
            </a:r>
            <a:r>
              <a:rPr lang="pt-PT" sz="2400" b="0" dirty="0"/>
              <a:t>m</a:t>
            </a:r>
            <a:r>
              <a:rPr lang="pt-PT" sz="2400" b="0" dirty="0" smtClean="0"/>
              <a:t>assa dos protões + massa dos neutrões</a:t>
            </a:r>
          </a:p>
          <a:p>
            <a:pPr marL="0" indent="0"/>
            <a:endParaRPr lang="pt-PT" sz="2400" b="0" dirty="0" smtClean="0"/>
          </a:p>
          <a:p>
            <a:pPr marL="0" indent="0"/>
            <a:r>
              <a:rPr lang="pt-PT" sz="2400" b="0" dirty="0" smtClean="0"/>
              <a:t>Os </a:t>
            </a:r>
            <a:r>
              <a:rPr lang="pt-PT" sz="2400" dirty="0" smtClean="0"/>
              <a:t>electrões</a:t>
            </a:r>
            <a:r>
              <a:rPr lang="pt-PT" sz="2400" b="0" dirty="0" smtClean="0"/>
              <a:t> são muito mais leves do que os protões e os neutrões (a massa dos electrões pode ser desprezada, somando-se apenas a massa dos </a:t>
            </a:r>
            <a:r>
              <a:rPr lang="pt-PT" sz="2400" b="0" dirty="0"/>
              <a:t>protões e </a:t>
            </a:r>
            <a:r>
              <a:rPr lang="pt-PT" sz="2400" b="0" dirty="0" smtClean="0"/>
              <a:t>dos neutrões).</a:t>
            </a:r>
          </a:p>
          <a:p>
            <a:pPr marL="0" indent="0"/>
            <a:endParaRPr lang="pt-PT" sz="2400" b="0" dirty="0"/>
          </a:p>
          <a:p>
            <a:pPr marL="0" indent="0"/>
            <a:endParaRPr lang="pt-PT" sz="2400" b="0" dirty="0" smtClean="0"/>
          </a:p>
        </p:txBody>
      </p:sp>
    </p:spTree>
    <p:extLst>
      <p:ext uri="{BB962C8B-B14F-4D97-AF65-F5344CB8AC3E}">
        <p14:creationId xmlns:p14="http://schemas.microsoft.com/office/powerpoint/2010/main" val="42719588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átomos</a:t>
            </a:r>
            <a:endParaRPr lang="pt-PT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22960" y="1100628"/>
            <a:ext cx="7781488" cy="3579849"/>
          </a:xfrm>
        </p:spPr>
        <p:txBody>
          <a:bodyPr>
            <a:normAutofit/>
          </a:bodyPr>
          <a:lstStyle/>
          <a:p>
            <a:pPr marL="0" indent="0"/>
            <a:r>
              <a:rPr lang="pt-PT" sz="2400" dirty="0" smtClean="0"/>
              <a:t>Tamanho</a:t>
            </a:r>
            <a:r>
              <a:rPr lang="pt-PT" sz="2400" b="0" dirty="0" smtClean="0"/>
              <a:t> </a:t>
            </a:r>
            <a:r>
              <a:rPr lang="pt-PT" sz="2400" dirty="0"/>
              <a:t>do </a:t>
            </a:r>
            <a:r>
              <a:rPr lang="pt-PT" sz="2400" dirty="0" smtClean="0"/>
              <a:t>átomo </a:t>
            </a:r>
            <a:r>
              <a:rPr lang="pt-PT" sz="2400" b="0" dirty="0"/>
              <a:t>(raio </a:t>
            </a:r>
            <a:r>
              <a:rPr lang="pt-PT" sz="2400" b="0" dirty="0" smtClean="0"/>
              <a:t>atómico) =  tamanho da nuvem electrónica</a:t>
            </a:r>
          </a:p>
          <a:p>
            <a:pPr marL="0" indent="0"/>
            <a:endParaRPr lang="pt-PT" sz="2400" b="0" dirty="0" smtClean="0"/>
          </a:p>
          <a:p>
            <a:pPr marL="0" indent="0"/>
            <a:r>
              <a:rPr lang="pt-PT" sz="2400" b="0" dirty="0" smtClean="0"/>
              <a:t>O </a:t>
            </a:r>
            <a:r>
              <a:rPr lang="pt-PT" sz="2400" dirty="0"/>
              <a:t>tamanho do núcleo </a:t>
            </a:r>
            <a:r>
              <a:rPr lang="pt-PT" sz="2400" b="0" dirty="0" smtClean="0"/>
              <a:t>pode ser desprezado porque é </a:t>
            </a:r>
            <a:r>
              <a:rPr lang="pt-PT" sz="2400" b="0" dirty="0"/>
              <a:t>cerca de </a:t>
            </a:r>
            <a:r>
              <a:rPr lang="pt-PT" sz="2400" b="0" dirty="0" smtClean="0"/>
              <a:t>10000 vezes </a:t>
            </a:r>
            <a:r>
              <a:rPr lang="pt-PT" sz="2400" b="0" dirty="0"/>
              <a:t>menor do que </a:t>
            </a:r>
            <a:r>
              <a:rPr lang="pt-PT" sz="2400" b="0" dirty="0" smtClean="0"/>
              <a:t>a </a:t>
            </a:r>
            <a:r>
              <a:rPr lang="pt-PT" sz="2400" b="0" dirty="0"/>
              <a:t>nuvem </a:t>
            </a:r>
            <a:r>
              <a:rPr lang="pt-PT" sz="2400" b="0" dirty="0" smtClean="0"/>
              <a:t>electrónica.</a:t>
            </a:r>
          </a:p>
        </p:txBody>
      </p:sp>
    </p:spTree>
    <p:extLst>
      <p:ext uri="{BB962C8B-B14F-4D97-AF65-F5344CB8AC3E}">
        <p14:creationId xmlns:p14="http://schemas.microsoft.com/office/powerpoint/2010/main" val="136811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Iões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22960" y="1100628"/>
            <a:ext cx="7781488" cy="3768532"/>
          </a:xfrm>
        </p:spPr>
        <p:txBody>
          <a:bodyPr>
            <a:normAutofit/>
          </a:bodyPr>
          <a:lstStyle/>
          <a:p>
            <a:pPr marL="0" indent="0"/>
            <a:r>
              <a:rPr lang="pt-PT" sz="2400" b="0" dirty="0" smtClean="0"/>
              <a:t>Quando um átomo (ou </a:t>
            </a:r>
            <a:r>
              <a:rPr lang="pt-PT" sz="2400" b="0" dirty="0"/>
              <a:t>conjunto de </a:t>
            </a:r>
            <a:r>
              <a:rPr lang="pt-PT" sz="2400" b="0" dirty="0" smtClean="0"/>
              <a:t>átomos) </a:t>
            </a:r>
            <a:r>
              <a:rPr lang="pt-PT" sz="2400" dirty="0" smtClean="0"/>
              <a:t>ganha electrões</a:t>
            </a:r>
            <a:r>
              <a:rPr lang="pt-PT" sz="2400" b="0" dirty="0" smtClean="0"/>
              <a:t>, forma um </a:t>
            </a:r>
            <a:r>
              <a:rPr lang="pt-PT" sz="2400" dirty="0" smtClean="0"/>
              <a:t>ião negativo </a:t>
            </a:r>
            <a:r>
              <a:rPr lang="pt-PT" sz="2400" b="0" dirty="0" smtClean="0"/>
              <a:t>(</a:t>
            </a:r>
            <a:r>
              <a:rPr lang="pt-PT" sz="2400" dirty="0" smtClean="0"/>
              <a:t>anião</a:t>
            </a:r>
            <a:r>
              <a:rPr lang="pt-PT" sz="2400" b="0" dirty="0" smtClean="0"/>
              <a:t>) com </a:t>
            </a:r>
            <a:r>
              <a:rPr lang="pt-PT" sz="2400" dirty="0"/>
              <a:t>carga eléctrica negativa</a:t>
            </a:r>
            <a:r>
              <a:rPr lang="pt-PT" sz="2400" b="0" dirty="0" smtClean="0"/>
              <a:t>.</a:t>
            </a:r>
          </a:p>
          <a:p>
            <a:pPr marL="0" indent="0"/>
            <a:endParaRPr lang="pt-PT" sz="2400" b="0" dirty="0" smtClean="0"/>
          </a:p>
          <a:p>
            <a:pPr marL="0" indent="0"/>
            <a:r>
              <a:rPr lang="pt-PT" sz="2400" b="0" dirty="0"/>
              <a:t>Exemplos:</a:t>
            </a:r>
          </a:p>
          <a:p>
            <a:pPr marL="0" indent="0"/>
            <a:r>
              <a:rPr lang="pt-PT" sz="2400" b="0" dirty="0"/>
              <a:t>Anião </a:t>
            </a:r>
            <a:r>
              <a:rPr lang="pt-PT" sz="2400" b="0" dirty="0" smtClean="0"/>
              <a:t>cloreto (cloro) </a:t>
            </a:r>
            <a:r>
              <a:rPr lang="pt-PT" sz="2400" b="0" dirty="0"/>
              <a:t>- Cl</a:t>
            </a:r>
            <a:r>
              <a:rPr lang="pt-PT" sz="2400" b="0" baseline="30000" dirty="0"/>
              <a:t>-</a:t>
            </a:r>
            <a:r>
              <a:rPr lang="pt-PT" sz="2400" b="0" dirty="0"/>
              <a:t> ­</a:t>
            </a:r>
          </a:p>
          <a:p>
            <a:pPr marL="0" indent="0"/>
            <a:r>
              <a:rPr lang="pt-PT" sz="2400" b="0" dirty="0"/>
              <a:t>Anião </a:t>
            </a:r>
            <a:r>
              <a:rPr lang="pt-PT" sz="2400" b="0" dirty="0" smtClean="0"/>
              <a:t>óxido (oxigénio) </a:t>
            </a:r>
            <a:r>
              <a:rPr lang="pt-PT" sz="2400" b="0" dirty="0"/>
              <a:t>- O</a:t>
            </a:r>
            <a:r>
              <a:rPr lang="pt-PT" sz="2400" b="0" baseline="30000" dirty="0"/>
              <a:t>2-</a:t>
            </a:r>
            <a:r>
              <a:rPr lang="pt-PT" sz="2400" b="0" dirty="0"/>
              <a:t>­</a:t>
            </a:r>
          </a:p>
          <a:p>
            <a:pPr marL="0" indent="0"/>
            <a:r>
              <a:rPr lang="pt-PT" sz="2400" b="0" dirty="0"/>
              <a:t>Anião nitrato - NO</a:t>
            </a:r>
            <a:r>
              <a:rPr lang="pt-PT" sz="2400" b="0" baseline="30000" dirty="0"/>
              <a:t>3-</a:t>
            </a:r>
            <a:r>
              <a:rPr lang="pt-PT" sz="2400" b="0" dirty="0"/>
              <a:t>­</a:t>
            </a:r>
          </a:p>
          <a:p>
            <a:pPr marL="0" indent="0"/>
            <a:r>
              <a:rPr lang="pt-PT" sz="2400" b="0" dirty="0"/>
              <a:t>Anião sulfato -  SO</a:t>
            </a:r>
            <a:r>
              <a:rPr lang="pt-PT" sz="2400" b="0" baseline="-25000" dirty="0"/>
              <a:t>4</a:t>
            </a:r>
            <a:r>
              <a:rPr lang="pt-PT" sz="2400" b="0" baseline="30000" dirty="0"/>
              <a:t>2-</a:t>
            </a:r>
            <a:endParaRPr lang="pt-PT" sz="2400" b="0" dirty="0"/>
          </a:p>
          <a:p>
            <a:pPr marL="0" indent="0"/>
            <a:endParaRPr lang="pt-PT" sz="2400" b="0" dirty="0" smtClean="0"/>
          </a:p>
          <a:p>
            <a:pPr marL="0" indent="0"/>
            <a:endParaRPr lang="pt-PT" sz="2400" b="0" dirty="0" smtClean="0"/>
          </a:p>
          <a:p>
            <a:pPr marL="0" indent="0"/>
            <a:endParaRPr lang="pt-PT" sz="2400" b="0" dirty="0"/>
          </a:p>
        </p:txBody>
      </p:sp>
    </p:spTree>
    <p:extLst>
      <p:ext uri="{BB962C8B-B14F-4D97-AF65-F5344CB8AC3E}">
        <p14:creationId xmlns:p14="http://schemas.microsoft.com/office/powerpoint/2010/main" val="1396753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684" y="44624"/>
            <a:ext cx="7513724" cy="501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5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err="1" smtClean="0"/>
              <a:t>IÕes</a:t>
            </a:r>
            <a:endParaRPr lang="pt-PT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8208912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658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Materiais</a:t>
            </a:r>
            <a:endParaRPr lang="pt-PT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 </a:t>
            </a:r>
            <a:r>
              <a:rPr lang="pt-PT" sz="2400" b="0" dirty="0"/>
              <a:t>«Nós somos </a:t>
            </a:r>
            <a:r>
              <a:rPr lang="pt-PT" sz="2400" b="0" dirty="0" smtClean="0"/>
              <a:t>química e </a:t>
            </a:r>
            <a:r>
              <a:rPr lang="pt-PT" sz="2400" b="0" dirty="0"/>
              <a:t>o resto do Universo também»</a:t>
            </a:r>
          </a:p>
          <a:p>
            <a:endParaRPr lang="pt-PT" dirty="0" smtClean="0"/>
          </a:p>
          <a:p>
            <a:pPr marL="0" indent="0"/>
            <a:r>
              <a:rPr lang="pt-PT" sz="2400" b="0" dirty="0"/>
              <a:t>Os conhecimentos de Química são essenciais para a compreensão </a:t>
            </a:r>
            <a:r>
              <a:rPr lang="pt-PT" sz="2400" b="0" dirty="0" smtClean="0"/>
              <a:t>dos </a:t>
            </a:r>
            <a:r>
              <a:rPr lang="pt-PT" sz="2400" b="0" dirty="0"/>
              <a:t>fenómenos naturais, desde a </a:t>
            </a:r>
            <a:r>
              <a:rPr lang="pt-PT" sz="2400" b="0" dirty="0" smtClean="0"/>
              <a:t>microscópica divisão </a:t>
            </a:r>
            <a:r>
              <a:rPr lang="pt-PT" sz="2400" b="0" dirty="0"/>
              <a:t>celular à </a:t>
            </a:r>
            <a:r>
              <a:rPr lang="pt-PT" sz="2400" b="0" dirty="0" smtClean="0"/>
              <a:t>astronómica explosão</a:t>
            </a:r>
            <a:br>
              <a:rPr lang="pt-PT" sz="2400" b="0" dirty="0" smtClean="0"/>
            </a:br>
            <a:r>
              <a:rPr lang="pt-PT" sz="2400" b="0" dirty="0" smtClean="0"/>
              <a:t>de </a:t>
            </a:r>
            <a:r>
              <a:rPr lang="pt-PT" sz="2400" b="0" dirty="0"/>
              <a:t>uma estrela</a:t>
            </a:r>
            <a:r>
              <a:rPr lang="pt-PT" sz="2400" b="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539897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Iões</a:t>
            </a:r>
            <a:endParaRPr lang="pt-PT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22960" y="1100628"/>
            <a:ext cx="7781488" cy="3579849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pt-PT" sz="2400" b="0" dirty="0"/>
              <a:t>Quando um átomo (ou conjunto de átomos) </a:t>
            </a:r>
            <a:r>
              <a:rPr lang="pt-PT" sz="2400" dirty="0"/>
              <a:t>perde electrões</a:t>
            </a:r>
            <a:r>
              <a:rPr lang="pt-PT" sz="2400" b="0" dirty="0"/>
              <a:t>, forma um </a:t>
            </a:r>
            <a:r>
              <a:rPr lang="pt-PT" sz="2400" dirty="0"/>
              <a:t>ião positivo </a:t>
            </a:r>
            <a:r>
              <a:rPr lang="pt-PT" sz="2400" b="0" dirty="0"/>
              <a:t>(</a:t>
            </a:r>
            <a:r>
              <a:rPr lang="pt-PT" sz="2400" dirty="0"/>
              <a:t>catião</a:t>
            </a:r>
            <a:r>
              <a:rPr lang="pt-PT" sz="2400" b="0" dirty="0"/>
              <a:t>) com </a:t>
            </a:r>
            <a:r>
              <a:rPr lang="pt-PT" sz="2400" dirty="0"/>
              <a:t>carga eléctrica positiva</a:t>
            </a:r>
            <a:r>
              <a:rPr lang="pt-PT" sz="2400" b="0" dirty="0"/>
              <a:t>.</a:t>
            </a:r>
          </a:p>
          <a:p>
            <a:pPr marL="0" indent="0"/>
            <a:endParaRPr lang="pt-PT" sz="2400" b="0" dirty="0"/>
          </a:p>
          <a:p>
            <a:pPr marL="0" indent="0"/>
            <a:r>
              <a:rPr lang="pt-PT" sz="2400" b="0" dirty="0" smtClean="0"/>
              <a:t>Exemplos:</a:t>
            </a:r>
          </a:p>
          <a:p>
            <a:pPr marL="0" indent="0"/>
            <a:r>
              <a:rPr lang="pt-PT" sz="2400" b="0" dirty="0" smtClean="0"/>
              <a:t>Catião hidrogénio </a:t>
            </a:r>
            <a:r>
              <a:rPr lang="pt-PT" sz="2400" b="0" dirty="0"/>
              <a:t>- </a:t>
            </a:r>
            <a:r>
              <a:rPr lang="pt-PT" sz="2400" b="0" dirty="0" smtClean="0"/>
              <a:t>H</a:t>
            </a:r>
            <a:r>
              <a:rPr lang="pt-PT" sz="2400" b="0" baseline="30000" dirty="0" smtClean="0"/>
              <a:t>+</a:t>
            </a:r>
            <a:r>
              <a:rPr lang="pt-PT" sz="2400" b="0" dirty="0" smtClean="0"/>
              <a:t> </a:t>
            </a:r>
          </a:p>
          <a:p>
            <a:pPr marL="0" indent="0"/>
            <a:r>
              <a:rPr lang="pt-PT" sz="2400" b="0" dirty="0" smtClean="0"/>
              <a:t>Catião sódio - </a:t>
            </a:r>
            <a:r>
              <a:rPr lang="pt-PT" sz="2400" b="0" dirty="0"/>
              <a:t>Na</a:t>
            </a:r>
            <a:r>
              <a:rPr lang="pt-PT" sz="2400" b="0" baseline="30000" dirty="0" smtClean="0"/>
              <a:t>+</a:t>
            </a:r>
            <a:endParaRPr lang="pt-PT" sz="2400" b="0" dirty="0" smtClean="0"/>
          </a:p>
          <a:p>
            <a:pPr marL="0" indent="0"/>
            <a:r>
              <a:rPr lang="pt-PT" sz="2400" b="0" dirty="0"/>
              <a:t>C</a:t>
            </a:r>
            <a:r>
              <a:rPr lang="pt-PT" sz="2400" b="0" dirty="0" smtClean="0"/>
              <a:t>atião magnésio - Mg</a:t>
            </a:r>
            <a:r>
              <a:rPr lang="pt-PT" sz="2400" b="0" baseline="30000" dirty="0" smtClean="0"/>
              <a:t>2+</a:t>
            </a:r>
          </a:p>
          <a:p>
            <a:pPr marL="0" indent="0"/>
            <a:r>
              <a:rPr lang="pt-PT" sz="2400" b="0" dirty="0"/>
              <a:t>C</a:t>
            </a:r>
            <a:r>
              <a:rPr lang="pt-PT" sz="2400" b="0" dirty="0" smtClean="0"/>
              <a:t>atião amónio - NH</a:t>
            </a:r>
            <a:r>
              <a:rPr lang="pt-PT" sz="2400" b="0" baseline="-25000" dirty="0" smtClean="0"/>
              <a:t>4</a:t>
            </a:r>
            <a:r>
              <a:rPr lang="pt-PT" sz="2400" b="0" baseline="30000" dirty="0"/>
              <a:t>+</a:t>
            </a:r>
            <a:r>
              <a:rPr lang="pt-PT" sz="2400" b="0" dirty="0" smtClean="0"/>
              <a:t> </a:t>
            </a:r>
            <a:endParaRPr lang="pt-PT" sz="2400" b="0" dirty="0"/>
          </a:p>
        </p:txBody>
      </p:sp>
    </p:spTree>
    <p:extLst>
      <p:ext uri="{BB962C8B-B14F-4D97-AF65-F5344CB8AC3E}">
        <p14:creationId xmlns:p14="http://schemas.microsoft.com/office/powerpoint/2010/main" val="82148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iões</a:t>
            </a:r>
            <a:endParaRPr lang="pt-PT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816550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430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Iões </a:t>
            </a:r>
            <a:r>
              <a:rPr lang="pt-PT" b="1" dirty="0" err="1" smtClean="0"/>
              <a:t>poliatómicos</a:t>
            </a:r>
            <a:endParaRPr lang="pt-PT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402" y="1124744"/>
            <a:ext cx="7515225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61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2382"/>
            <a:ext cx="8613979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985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iões</a:t>
            </a:r>
            <a:endParaRPr lang="pt-PT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22960" y="1100628"/>
            <a:ext cx="7781488" cy="3579849"/>
          </a:xfrm>
        </p:spPr>
        <p:txBody>
          <a:bodyPr>
            <a:normAutofit/>
          </a:bodyPr>
          <a:lstStyle/>
          <a:p>
            <a:pPr marL="0" indent="0"/>
            <a:r>
              <a:rPr lang="pt-PT" sz="2400" dirty="0" smtClean="0"/>
              <a:t>Massa </a:t>
            </a:r>
            <a:r>
              <a:rPr lang="pt-PT" sz="2400" dirty="0"/>
              <a:t>de um ião </a:t>
            </a:r>
            <a:r>
              <a:rPr lang="pt-PT" sz="2400" dirty="0" smtClean="0"/>
              <a:t>= </a:t>
            </a:r>
            <a:r>
              <a:rPr lang="pt-PT" sz="2400" b="0" dirty="0" smtClean="0"/>
              <a:t>massa do átomo </a:t>
            </a:r>
            <a:r>
              <a:rPr lang="pt-PT" sz="2400" b="0" dirty="0"/>
              <a:t>ou conjunto de </a:t>
            </a:r>
            <a:r>
              <a:rPr lang="pt-PT" sz="2400" b="0" dirty="0" smtClean="0"/>
              <a:t>átomos.</a:t>
            </a:r>
          </a:p>
          <a:p>
            <a:pPr marL="0" indent="0"/>
            <a:endParaRPr lang="pt-PT" sz="2400" b="0" dirty="0" smtClean="0"/>
          </a:p>
          <a:p>
            <a:pPr marL="0" indent="0"/>
            <a:r>
              <a:rPr lang="pt-PT" sz="2400" b="0" dirty="0" smtClean="0"/>
              <a:t>A </a:t>
            </a:r>
            <a:r>
              <a:rPr lang="pt-PT" sz="2400" dirty="0"/>
              <a:t>massa dos electrões </a:t>
            </a:r>
            <a:r>
              <a:rPr lang="pt-PT" sz="2400" b="0" dirty="0"/>
              <a:t>é muito pequena em relação à dos </a:t>
            </a:r>
            <a:r>
              <a:rPr lang="pt-PT" sz="2400" b="0" dirty="0" smtClean="0"/>
              <a:t>protões </a:t>
            </a:r>
            <a:r>
              <a:rPr lang="pt-PT" sz="2400" b="0" dirty="0"/>
              <a:t>e dos </a:t>
            </a:r>
            <a:r>
              <a:rPr lang="pt-PT" sz="2400" b="0" dirty="0" smtClean="0"/>
              <a:t>neutrões</a:t>
            </a:r>
            <a:r>
              <a:rPr lang="pt-PT" sz="2400" b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5484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4624"/>
            <a:ext cx="7982901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727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6632"/>
            <a:ext cx="7799160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057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2 - SOLUÇÕES</a:t>
            </a:r>
            <a:endParaRPr lang="pt-PT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624516"/>
          </a:xfrm>
        </p:spPr>
        <p:txBody>
          <a:bodyPr>
            <a:noAutofit/>
          </a:bodyPr>
          <a:lstStyle/>
          <a:p>
            <a:r>
              <a:rPr lang="pt-PT" sz="2400" dirty="0" smtClean="0"/>
              <a:t>Solução</a:t>
            </a:r>
            <a:r>
              <a:rPr lang="pt-PT" sz="2400" b="0" dirty="0" smtClean="0"/>
              <a:t> – Mistura </a:t>
            </a:r>
            <a:r>
              <a:rPr lang="pt-PT" sz="2400" dirty="0" smtClean="0"/>
              <a:t>homogénea</a:t>
            </a:r>
            <a:r>
              <a:rPr lang="pt-PT" sz="2400" b="0" dirty="0" smtClean="0"/>
              <a:t> sólida, líquida ou gasosa.</a:t>
            </a:r>
          </a:p>
          <a:p>
            <a:pPr marL="0" indent="0"/>
            <a:endParaRPr lang="pt-PT" sz="2400" b="0" dirty="0" smtClean="0"/>
          </a:p>
          <a:p>
            <a:pPr marL="0" indent="0"/>
            <a:r>
              <a:rPr lang="pt-PT" sz="2400" b="0" dirty="0" smtClean="0"/>
              <a:t>Numa solução existe um </a:t>
            </a:r>
            <a:r>
              <a:rPr lang="pt-PT" sz="2400" dirty="0" smtClean="0"/>
              <a:t>solvente</a:t>
            </a:r>
            <a:r>
              <a:rPr lang="pt-PT" sz="2400" b="0" dirty="0" smtClean="0"/>
              <a:t> e um ou mais </a:t>
            </a:r>
            <a:r>
              <a:rPr lang="pt-PT" sz="2400" dirty="0" smtClean="0"/>
              <a:t>solutos</a:t>
            </a:r>
            <a:r>
              <a:rPr lang="pt-PT" sz="2400" b="0" dirty="0" smtClean="0"/>
              <a:t>.</a:t>
            </a:r>
          </a:p>
          <a:p>
            <a:pPr marL="0" indent="0"/>
            <a:r>
              <a:rPr lang="pt-PT" sz="2400" b="0" dirty="0" smtClean="0"/>
              <a:t>O </a:t>
            </a:r>
            <a:r>
              <a:rPr lang="pt-PT" sz="2400" dirty="0" smtClean="0"/>
              <a:t>solvente</a:t>
            </a:r>
            <a:r>
              <a:rPr lang="pt-PT" sz="2400" b="0" dirty="0" smtClean="0"/>
              <a:t> dissolve </a:t>
            </a:r>
            <a:r>
              <a:rPr lang="pt-PT" sz="2400" b="0" dirty="0"/>
              <a:t>outra </a:t>
            </a:r>
            <a:r>
              <a:rPr lang="pt-PT" sz="2400" b="0" dirty="0" smtClean="0"/>
              <a:t>substância.</a:t>
            </a:r>
          </a:p>
          <a:p>
            <a:pPr marL="0" indent="0"/>
            <a:r>
              <a:rPr lang="pt-PT" sz="2400" b="0" dirty="0" smtClean="0"/>
              <a:t>O </a:t>
            </a:r>
            <a:r>
              <a:rPr lang="pt-PT" sz="2400" dirty="0" smtClean="0"/>
              <a:t>soluto</a:t>
            </a:r>
            <a:r>
              <a:rPr lang="pt-PT" sz="2400" b="0" dirty="0" smtClean="0"/>
              <a:t> dissolve-se </a:t>
            </a:r>
            <a:r>
              <a:rPr lang="pt-PT" sz="2400" b="0" dirty="0"/>
              <a:t>no </a:t>
            </a:r>
            <a:r>
              <a:rPr lang="pt-PT" sz="2400" b="0" dirty="0" smtClean="0"/>
              <a:t>solvente, quando se mistura</a:t>
            </a:r>
            <a:br>
              <a:rPr lang="pt-PT" sz="2400" b="0" dirty="0" smtClean="0"/>
            </a:br>
            <a:r>
              <a:rPr lang="pt-PT" sz="2400" b="0" dirty="0" smtClean="0"/>
              <a:t>e deixa de ser visível.</a:t>
            </a:r>
          </a:p>
          <a:p>
            <a:pPr marL="0" indent="0"/>
            <a:endParaRPr lang="pt-PT" sz="2400" b="0" dirty="0"/>
          </a:p>
          <a:p>
            <a:pPr marL="0" indent="0">
              <a:spcBef>
                <a:spcPts val="0"/>
              </a:spcBef>
            </a:pPr>
            <a:endParaRPr lang="pt-PT" sz="2400" b="0" dirty="0" smtClean="0"/>
          </a:p>
          <a:p>
            <a:endParaRPr lang="pt-PT" sz="2400" b="0" dirty="0" smtClean="0"/>
          </a:p>
        </p:txBody>
      </p:sp>
    </p:spTree>
    <p:extLst>
      <p:ext uri="{BB962C8B-B14F-4D97-AF65-F5344CB8AC3E}">
        <p14:creationId xmlns:p14="http://schemas.microsoft.com/office/powerpoint/2010/main" val="126874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/>
              <a:t>2 - SOLUÇÕES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</a:pPr>
            <a:r>
              <a:rPr lang="pt-PT" sz="2400" dirty="0"/>
              <a:t>Solvente </a:t>
            </a:r>
            <a:r>
              <a:rPr lang="pt-PT" sz="2400" b="0" dirty="0"/>
              <a:t>(fase </a:t>
            </a:r>
            <a:r>
              <a:rPr lang="pt-PT" sz="2400" b="0" dirty="0" err="1"/>
              <a:t>dispersante</a:t>
            </a:r>
            <a:r>
              <a:rPr lang="pt-PT" sz="2400" b="0" dirty="0"/>
              <a:t>) – </a:t>
            </a:r>
            <a:r>
              <a:rPr lang="pt-PT" sz="2400" b="0" dirty="0" smtClean="0"/>
              <a:t>Substância </a:t>
            </a:r>
            <a:r>
              <a:rPr lang="pt-PT" sz="2400" b="0" dirty="0"/>
              <a:t>que está no mesmo estado físico que a solução</a:t>
            </a:r>
            <a:r>
              <a:rPr lang="pt-PT" sz="2400" b="0" dirty="0" smtClean="0"/>
              <a:t>, </a:t>
            </a:r>
            <a:r>
              <a:rPr lang="pt-PT" sz="2400" b="0" dirty="0"/>
              <a:t>que se encontra em </a:t>
            </a:r>
            <a:r>
              <a:rPr lang="pt-PT" sz="2400" dirty="0"/>
              <a:t>maior quantidade</a:t>
            </a:r>
            <a:r>
              <a:rPr lang="pt-PT" sz="2400" b="0" dirty="0"/>
              <a:t>, ou que </a:t>
            </a:r>
            <a:r>
              <a:rPr lang="pt-PT" sz="2400" b="0" dirty="0" smtClean="0"/>
              <a:t>é </a:t>
            </a:r>
            <a:r>
              <a:rPr lang="pt-PT" sz="2400" dirty="0"/>
              <a:t>mais volátil </a:t>
            </a:r>
            <a:r>
              <a:rPr lang="pt-PT" sz="2400" b="0" dirty="0"/>
              <a:t>(evapora mais facilmente).</a:t>
            </a:r>
          </a:p>
          <a:p>
            <a:pPr marL="0" indent="0">
              <a:spcBef>
                <a:spcPts val="0"/>
              </a:spcBef>
            </a:pPr>
            <a:endParaRPr lang="pt-PT" sz="2400" b="0" dirty="0"/>
          </a:p>
          <a:p>
            <a:pPr marL="0" indent="0">
              <a:spcBef>
                <a:spcPts val="0"/>
              </a:spcBef>
            </a:pPr>
            <a:r>
              <a:rPr lang="pt-PT" sz="2400" dirty="0"/>
              <a:t>Soluto </a:t>
            </a:r>
            <a:r>
              <a:rPr lang="pt-PT" sz="2400" b="0" dirty="0"/>
              <a:t>(fase dispersa) – Substância </a:t>
            </a:r>
            <a:r>
              <a:rPr lang="pt-PT" sz="2400" b="0" dirty="0" smtClean="0"/>
              <a:t>que </a:t>
            </a:r>
            <a:r>
              <a:rPr lang="pt-PT" sz="2400" b="0" dirty="0"/>
              <a:t>se encontra em </a:t>
            </a:r>
            <a:r>
              <a:rPr lang="pt-PT" sz="2400" dirty="0"/>
              <a:t>menor </a:t>
            </a:r>
            <a:r>
              <a:rPr lang="pt-PT" sz="2400" dirty="0" smtClean="0"/>
              <a:t>quantidade </a:t>
            </a:r>
            <a:r>
              <a:rPr lang="pt-PT" sz="2400" b="0" dirty="0" smtClean="0"/>
              <a:t>ou </a:t>
            </a:r>
            <a:r>
              <a:rPr lang="pt-PT" sz="2400" b="0" dirty="0"/>
              <a:t>que é </a:t>
            </a:r>
            <a:r>
              <a:rPr lang="pt-PT" sz="2400" dirty="0" smtClean="0"/>
              <a:t>menos volátil</a:t>
            </a:r>
            <a:r>
              <a:rPr lang="pt-PT" sz="2400" b="0" dirty="0" smtClean="0"/>
              <a:t>.</a:t>
            </a:r>
            <a:endParaRPr lang="pt-PT" sz="2400" b="0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3769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/>
              <a:t>2 - SOLUÇÕES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971600" y="1180602"/>
            <a:ext cx="7372300" cy="3499875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57" y="1196752"/>
            <a:ext cx="8207207" cy="3095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930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1 - Materiais</a:t>
            </a:r>
            <a:endParaRPr lang="pt-PT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2400" b="0" dirty="0" smtClean="0"/>
              <a:t>Origem dos materiais</a:t>
            </a:r>
          </a:p>
          <a:p>
            <a:r>
              <a:rPr lang="pt-PT" sz="2400" b="0" dirty="0" smtClean="0"/>
              <a:t>Composição dos </a:t>
            </a:r>
            <a:r>
              <a:rPr lang="pt-PT" sz="2400" b="0" dirty="0"/>
              <a:t>materiais</a:t>
            </a:r>
            <a:endParaRPr lang="pt-PT" sz="2400" b="0" dirty="0" smtClean="0"/>
          </a:p>
          <a:p>
            <a:r>
              <a:rPr lang="pt-PT" sz="2400" b="0" dirty="0" smtClean="0"/>
              <a:t>Misturas </a:t>
            </a:r>
            <a:r>
              <a:rPr lang="pt-PT" sz="2400" b="0" dirty="0"/>
              <a:t>e substâncias </a:t>
            </a:r>
            <a:endParaRPr lang="pt-PT" sz="2400" b="0" dirty="0" smtClean="0"/>
          </a:p>
          <a:p>
            <a:r>
              <a:rPr lang="pt-PT" sz="2400" dirty="0"/>
              <a:t>U</a:t>
            </a:r>
            <a:r>
              <a:rPr lang="pt-PT" sz="2400" dirty="0" smtClean="0"/>
              <a:t>nidades estruturais</a:t>
            </a:r>
          </a:p>
          <a:p>
            <a:r>
              <a:rPr lang="pt-PT" sz="2400" b="0" dirty="0"/>
              <a:t>E</a:t>
            </a:r>
            <a:r>
              <a:rPr lang="pt-PT" sz="2400" b="0" dirty="0" smtClean="0"/>
              <a:t>stados físicos</a:t>
            </a:r>
          </a:p>
          <a:p>
            <a:r>
              <a:rPr lang="pt-PT" sz="2400" dirty="0" smtClean="0"/>
              <a:t>Átomos</a:t>
            </a:r>
          </a:p>
          <a:p>
            <a:r>
              <a:rPr lang="pt-PT" sz="2400" dirty="0"/>
              <a:t>I</a:t>
            </a:r>
            <a:r>
              <a:rPr lang="pt-PT" sz="2400" dirty="0" smtClean="0"/>
              <a:t>ões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665235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/>
              <a:t>2 - SOLUÇÕES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22960" y="1100628"/>
            <a:ext cx="7781488" cy="3579849"/>
          </a:xfrm>
        </p:spPr>
        <p:txBody>
          <a:bodyPr>
            <a:normAutofit/>
          </a:bodyPr>
          <a:lstStyle/>
          <a:p>
            <a:pPr marL="0" indent="0"/>
            <a:r>
              <a:rPr lang="pt-PT" sz="2400" dirty="0"/>
              <a:t>Composição </a:t>
            </a:r>
            <a:r>
              <a:rPr lang="pt-PT" sz="2400" dirty="0" smtClean="0"/>
              <a:t>quantitativa </a:t>
            </a:r>
            <a:r>
              <a:rPr lang="pt-PT" sz="2400" b="0" dirty="0" smtClean="0"/>
              <a:t>– Quantidade (</a:t>
            </a:r>
            <a:r>
              <a:rPr lang="pt-PT" sz="2400" dirty="0" smtClean="0"/>
              <a:t>massa</a:t>
            </a:r>
            <a:r>
              <a:rPr lang="pt-PT" sz="2400" b="0" dirty="0" smtClean="0"/>
              <a:t> ou </a:t>
            </a:r>
            <a:r>
              <a:rPr lang="pt-PT" sz="2400" dirty="0" smtClean="0"/>
              <a:t>volume</a:t>
            </a:r>
            <a:r>
              <a:rPr lang="pt-PT" sz="2400" b="0" dirty="0" smtClean="0"/>
              <a:t>) do soluto e do solvente que existe na solução.</a:t>
            </a:r>
          </a:p>
          <a:p>
            <a:endParaRPr lang="pt-PT" sz="2400" b="0" dirty="0"/>
          </a:p>
          <a:p>
            <a:pPr marL="0" indent="0"/>
            <a:r>
              <a:rPr lang="pt-PT" sz="2400" dirty="0"/>
              <a:t>Concentração </a:t>
            </a:r>
            <a:r>
              <a:rPr lang="pt-PT" sz="2400" dirty="0" smtClean="0"/>
              <a:t>mássica </a:t>
            </a:r>
            <a:r>
              <a:rPr lang="pt-PT" sz="2400" b="0" dirty="0" smtClean="0"/>
              <a:t>(Cm) -  </a:t>
            </a:r>
            <a:r>
              <a:rPr lang="pt-PT" sz="2400" dirty="0" smtClean="0"/>
              <a:t>Massa de soluto </a:t>
            </a:r>
            <a:r>
              <a:rPr lang="pt-PT" sz="2400" b="0" dirty="0" smtClean="0"/>
              <a:t>(</a:t>
            </a:r>
            <a:r>
              <a:rPr lang="pt-PT" sz="2400" b="0" dirty="0" err="1" smtClean="0"/>
              <a:t>ex</a:t>
            </a:r>
            <a:r>
              <a:rPr lang="pt-PT" sz="2400" b="0" dirty="0" smtClean="0"/>
              <a:t>: gramas) que existe em cada </a:t>
            </a:r>
            <a:r>
              <a:rPr lang="pt-PT" sz="2400" dirty="0" smtClean="0"/>
              <a:t>unidade </a:t>
            </a:r>
            <a:r>
              <a:rPr lang="pt-PT" sz="2400" dirty="0"/>
              <a:t>de volume da solução </a:t>
            </a:r>
            <a:r>
              <a:rPr lang="pt-PT" sz="2400" b="0" dirty="0"/>
              <a:t>(</a:t>
            </a:r>
            <a:r>
              <a:rPr lang="pt-PT" sz="2400" b="0" dirty="0" err="1"/>
              <a:t>ex</a:t>
            </a:r>
            <a:r>
              <a:rPr lang="pt-PT" sz="2400" b="0" dirty="0"/>
              <a:t>: </a:t>
            </a:r>
            <a:r>
              <a:rPr lang="pt-PT" sz="2400" b="0" dirty="0" smtClean="0"/>
              <a:t>em um litro).</a:t>
            </a:r>
            <a:endParaRPr lang="pt-PT" sz="2400" b="0" dirty="0"/>
          </a:p>
          <a:p>
            <a:endParaRPr lang="pt-P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182" y="3635062"/>
            <a:ext cx="5620122" cy="1378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239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/>
              <a:t>2 - SOLUÇÕES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/>
            <a:r>
              <a:rPr lang="pt-PT" sz="2400" b="0" dirty="0" smtClean="0"/>
              <a:t>A concentração </a:t>
            </a:r>
            <a:r>
              <a:rPr lang="pt-PT" sz="2400" dirty="0" smtClean="0"/>
              <a:t>mede-se</a:t>
            </a:r>
            <a:r>
              <a:rPr lang="pt-PT" sz="2400" b="0" dirty="0" smtClean="0"/>
              <a:t> em </a:t>
            </a:r>
            <a:r>
              <a:rPr lang="pt-PT" sz="2400" dirty="0" smtClean="0"/>
              <a:t>kg/m</a:t>
            </a:r>
            <a:r>
              <a:rPr lang="pt-PT" sz="2400" baseline="30000" dirty="0" smtClean="0"/>
              <a:t>3</a:t>
            </a:r>
            <a:r>
              <a:rPr lang="pt-PT" sz="2400" b="0" dirty="0" smtClean="0"/>
              <a:t> (kg m</a:t>
            </a:r>
            <a:r>
              <a:rPr lang="pt-PT" sz="2400" b="0" baseline="30000" dirty="0" smtClean="0"/>
              <a:t>-3</a:t>
            </a:r>
            <a:r>
              <a:rPr lang="pt-PT" sz="2400" b="0" dirty="0" smtClean="0"/>
              <a:t>), de acordo com o Sistema Internacional de Unidades (SI). </a:t>
            </a:r>
          </a:p>
          <a:p>
            <a:pPr marL="0" indent="0"/>
            <a:r>
              <a:rPr lang="pt-PT" sz="2400" b="0" dirty="0" smtClean="0"/>
              <a:t>Também pode ser medida em:</a:t>
            </a:r>
          </a:p>
          <a:p>
            <a:pPr marL="0" indent="0"/>
            <a:r>
              <a:rPr lang="pt-PT" sz="2400" dirty="0" smtClean="0"/>
              <a:t>kg/L </a:t>
            </a:r>
            <a:r>
              <a:rPr lang="pt-PT" sz="2400" b="0" dirty="0" smtClean="0"/>
              <a:t>(kg  </a:t>
            </a:r>
            <a:r>
              <a:rPr lang="pt-PT" sz="2400" b="0" dirty="0"/>
              <a:t>L</a:t>
            </a:r>
            <a:r>
              <a:rPr lang="pt-PT" sz="2400" b="0" baseline="30000" dirty="0"/>
              <a:t>-1</a:t>
            </a:r>
            <a:r>
              <a:rPr lang="pt-PT" sz="2400" b="0" dirty="0"/>
              <a:t>)  ou  </a:t>
            </a:r>
            <a:r>
              <a:rPr lang="pt-PT" sz="2400" b="0" dirty="0" smtClean="0"/>
              <a:t>kg/dm</a:t>
            </a:r>
            <a:r>
              <a:rPr lang="pt-PT" sz="2400" b="0" baseline="30000" dirty="0" smtClean="0"/>
              <a:t>3</a:t>
            </a:r>
            <a:r>
              <a:rPr lang="pt-PT" sz="2400" b="0" dirty="0" smtClean="0"/>
              <a:t> (kg </a:t>
            </a:r>
            <a:r>
              <a:rPr lang="pt-PT" sz="2400" b="0" dirty="0"/>
              <a:t>dm</a:t>
            </a:r>
            <a:r>
              <a:rPr lang="pt-PT" sz="2400" b="0" baseline="30000" dirty="0"/>
              <a:t>-3</a:t>
            </a:r>
            <a:r>
              <a:rPr lang="pt-PT" sz="2400" b="0" dirty="0"/>
              <a:t>)</a:t>
            </a:r>
            <a:endParaRPr lang="pt-PT" sz="2400" dirty="0" smtClean="0"/>
          </a:p>
          <a:p>
            <a:pPr marL="0" indent="0"/>
            <a:r>
              <a:rPr lang="pt-PT" sz="2400" dirty="0" smtClean="0"/>
              <a:t>g/L</a:t>
            </a:r>
            <a:r>
              <a:rPr lang="pt-PT" sz="2400" b="0" dirty="0" smtClean="0"/>
              <a:t> (g  L</a:t>
            </a:r>
            <a:r>
              <a:rPr lang="pt-PT" sz="2400" b="0" baseline="30000" dirty="0" smtClean="0"/>
              <a:t>-1</a:t>
            </a:r>
            <a:r>
              <a:rPr lang="pt-PT" sz="2400" b="0" dirty="0" smtClean="0"/>
              <a:t>)  ou  g/dm</a:t>
            </a:r>
            <a:r>
              <a:rPr lang="pt-PT" sz="2400" b="0" baseline="30000" dirty="0" smtClean="0"/>
              <a:t>3</a:t>
            </a:r>
            <a:r>
              <a:rPr lang="pt-PT" sz="2400" b="0" dirty="0" smtClean="0"/>
              <a:t> (g dm</a:t>
            </a:r>
            <a:r>
              <a:rPr lang="pt-PT" sz="2400" b="0" baseline="30000" dirty="0" smtClean="0"/>
              <a:t>-3</a:t>
            </a:r>
            <a:r>
              <a:rPr lang="pt-PT" sz="2400" b="0" dirty="0" smtClean="0"/>
              <a:t>)</a:t>
            </a:r>
          </a:p>
          <a:p>
            <a:pPr marL="0" indent="0"/>
            <a:r>
              <a:rPr lang="pt-PT" sz="2400" dirty="0" smtClean="0"/>
              <a:t>g/</a:t>
            </a:r>
            <a:r>
              <a:rPr lang="pt-PT" sz="2400" dirty="0" err="1" smtClean="0"/>
              <a:t>mL</a:t>
            </a:r>
            <a:r>
              <a:rPr lang="pt-PT" sz="2400" b="0" dirty="0" smtClean="0"/>
              <a:t> </a:t>
            </a:r>
            <a:r>
              <a:rPr lang="pt-PT" sz="2400" b="0" dirty="0"/>
              <a:t>(g </a:t>
            </a:r>
            <a:r>
              <a:rPr lang="pt-PT" sz="2400" b="0" dirty="0" smtClean="0"/>
              <a:t>mL</a:t>
            </a:r>
            <a:r>
              <a:rPr lang="pt-PT" sz="2400" b="0" baseline="30000" dirty="0" smtClean="0"/>
              <a:t>-1</a:t>
            </a:r>
            <a:r>
              <a:rPr lang="pt-PT" sz="2400" b="0" dirty="0"/>
              <a:t>) </a:t>
            </a:r>
            <a:r>
              <a:rPr lang="pt-PT" sz="2400" b="0" dirty="0" smtClean="0"/>
              <a:t> ou  g/cm</a:t>
            </a:r>
            <a:r>
              <a:rPr lang="pt-PT" sz="2400" b="0" baseline="30000" dirty="0" smtClean="0"/>
              <a:t>3</a:t>
            </a:r>
            <a:r>
              <a:rPr lang="pt-PT" sz="2400" b="0" dirty="0" smtClean="0"/>
              <a:t> </a:t>
            </a:r>
            <a:r>
              <a:rPr lang="pt-PT" sz="2400" b="0" dirty="0"/>
              <a:t>(g </a:t>
            </a:r>
            <a:r>
              <a:rPr lang="pt-PT" sz="2400" b="0" dirty="0" smtClean="0"/>
              <a:t>cm</a:t>
            </a:r>
            <a:r>
              <a:rPr lang="pt-PT" sz="2400" b="0" baseline="30000" dirty="0" smtClean="0"/>
              <a:t>-3</a:t>
            </a:r>
            <a:r>
              <a:rPr lang="pt-PT" sz="2400" b="0" dirty="0"/>
              <a:t>)</a:t>
            </a:r>
          </a:p>
          <a:p>
            <a:pPr marL="0" indent="0"/>
            <a:r>
              <a:rPr lang="pt-PT" sz="2400" dirty="0" smtClean="0"/>
              <a:t>						1 L = 1 dm</a:t>
            </a:r>
            <a:r>
              <a:rPr lang="pt-PT" sz="2400" baseline="30000" dirty="0" smtClean="0"/>
              <a:t>3</a:t>
            </a:r>
          </a:p>
          <a:p>
            <a:pPr marL="0" indent="0"/>
            <a:r>
              <a:rPr lang="pt-PT" sz="2400" dirty="0" smtClean="0"/>
              <a:t>						1 </a:t>
            </a:r>
            <a:r>
              <a:rPr lang="pt-PT" sz="2400" dirty="0" err="1" smtClean="0"/>
              <a:t>mL</a:t>
            </a:r>
            <a:r>
              <a:rPr lang="pt-PT" sz="2400" dirty="0" smtClean="0"/>
              <a:t> = 1 cm</a:t>
            </a:r>
            <a:r>
              <a:rPr lang="pt-PT" sz="2400" baseline="30000" dirty="0" smtClean="0"/>
              <a:t>3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59071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/>
              <a:t>3 - Elementos químicos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22960" y="1100628"/>
            <a:ext cx="8141528" cy="3579849"/>
          </a:xfrm>
        </p:spPr>
        <p:txBody>
          <a:bodyPr>
            <a:normAutofit/>
          </a:bodyPr>
          <a:lstStyle/>
          <a:p>
            <a:r>
              <a:rPr lang="pt-PT" sz="2400" b="0" dirty="0" smtClean="0"/>
              <a:t>Os elementos químicos são os </a:t>
            </a:r>
            <a:r>
              <a:rPr lang="pt-PT" sz="2400" dirty="0" smtClean="0"/>
              <a:t>átomos</a:t>
            </a:r>
            <a:r>
              <a:rPr lang="pt-PT" sz="2400" b="0" dirty="0" smtClean="0"/>
              <a:t>.</a:t>
            </a:r>
          </a:p>
          <a:p>
            <a:endParaRPr lang="pt-PT" sz="2400" b="0" dirty="0" smtClean="0"/>
          </a:p>
          <a:p>
            <a:r>
              <a:rPr lang="pt-PT" sz="2400" b="0" dirty="0" smtClean="0"/>
              <a:t>Conhecem-se </a:t>
            </a:r>
            <a:r>
              <a:rPr lang="pt-PT" sz="2400" dirty="0" smtClean="0"/>
              <a:t>118 átomos</a:t>
            </a:r>
            <a:r>
              <a:rPr lang="pt-PT" sz="2400" b="0" dirty="0" smtClean="0"/>
              <a:t>: 90 naturais e 28 artificiais.</a:t>
            </a:r>
          </a:p>
          <a:p>
            <a:endParaRPr lang="pt-PT" sz="2400" b="0" dirty="0" smtClean="0"/>
          </a:p>
          <a:p>
            <a:r>
              <a:rPr lang="pt-PT" sz="2400" b="0" dirty="0" smtClean="0"/>
              <a:t>Todas as </a:t>
            </a:r>
            <a:r>
              <a:rPr lang="pt-PT" sz="2400" dirty="0" smtClean="0"/>
              <a:t>substâncias</a:t>
            </a:r>
            <a:r>
              <a:rPr lang="pt-PT" sz="2400" b="0" dirty="0" smtClean="0"/>
              <a:t> são formadas a partir de </a:t>
            </a:r>
            <a:r>
              <a:rPr lang="pt-PT" sz="2400" dirty="0" smtClean="0"/>
              <a:t>átomos</a:t>
            </a:r>
            <a:r>
              <a:rPr lang="pt-PT" sz="2400" b="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823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/>
              <a:t>3 - Elementos químicos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pt-PT" sz="2400" b="0" dirty="0"/>
              <a:t>Cada elemento (átomo) representa-se por um </a:t>
            </a:r>
            <a:r>
              <a:rPr lang="pt-PT" sz="2400" dirty="0"/>
              <a:t>símbolo químico</a:t>
            </a:r>
            <a:r>
              <a:rPr lang="pt-PT" sz="2400" b="0" dirty="0"/>
              <a:t>, que pode ter à sua esquerda o </a:t>
            </a:r>
            <a:r>
              <a:rPr lang="pt-PT" sz="2400" dirty="0"/>
              <a:t>número </a:t>
            </a:r>
            <a:r>
              <a:rPr lang="pt-PT" sz="2400" dirty="0" smtClean="0"/>
              <a:t>atómico</a:t>
            </a:r>
            <a:r>
              <a:rPr lang="pt-PT" sz="2400" b="0" dirty="0" smtClean="0"/>
              <a:t> (número de protões do átomo).</a:t>
            </a:r>
          </a:p>
          <a:p>
            <a:pPr marL="0" indent="0"/>
            <a:r>
              <a:rPr lang="pt-PT" sz="2400" b="0" dirty="0" err="1" smtClean="0"/>
              <a:t>Ex</a:t>
            </a:r>
            <a:r>
              <a:rPr lang="pt-PT" sz="2400" b="0" dirty="0" smtClean="0"/>
              <a:t>: </a:t>
            </a:r>
            <a:r>
              <a:rPr lang="pt-PT" sz="2400" b="0" baseline="-25000" dirty="0" smtClean="0"/>
              <a:t>1</a:t>
            </a:r>
            <a:r>
              <a:rPr lang="pt-PT" sz="2400" b="0" dirty="0" smtClean="0"/>
              <a:t>H  e  </a:t>
            </a:r>
            <a:r>
              <a:rPr lang="pt-PT" sz="2400" b="0" baseline="-25000" dirty="0" smtClean="0"/>
              <a:t>6</a:t>
            </a:r>
            <a:r>
              <a:rPr lang="pt-PT" sz="2400" b="0" dirty="0" smtClean="0"/>
              <a:t>C</a:t>
            </a:r>
            <a:endParaRPr lang="pt-PT" sz="2400" b="0" dirty="0"/>
          </a:p>
          <a:p>
            <a:endParaRPr lang="pt-PT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347976"/>
            <a:ext cx="2964531" cy="2491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285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/>
              <a:t>3 - Elementos químicos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22960" y="1100628"/>
            <a:ext cx="8069520" cy="3579849"/>
          </a:xfrm>
        </p:spPr>
        <p:txBody>
          <a:bodyPr>
            <a:normAutofit/>
          </a:bodyPr>
          <a:lstStyle/>
          <a:p>
            <a:pPr marL="0" indent="0"/>
            <a:r>
              <a:rPr lang="pt-PT" sz="2400" b="0" dirty="0"/>
              <a:t>O</a:t>
            </a:r>
            <a:r>
              <a:rPr lang="pt-PT" sz="2400" b="0" dirty="0" smtClean="0"/>
              <a:t>s </a:t>
            </a:r>
            <a:r>
              <a:rPr lang="pt-PT" sz="2400" b="0" dirty="0"/>
              <a:t>átomos de um </a:t>
            </a:r>
            <a:r>
              <a:rPr lang="pt-PT" sz="2400" b="0" dirty="0" smtClean="0"/>
              <a:t>elemento têm o</a:t>
            </a:r>
            <a:r>
              <a:rPr lang="pt-PT" sz="2400" dirty="0" smtClean="0"/>
              <a:t> </a:t>
            </a:r>
            <a:r>
              <a:rPr lang="pt-PT" sz="2400" dirty="0"/>
              <a:t>mesmo </a:t>
            </a:r>
            <a:r>
              <a:rPr lang="pt-PT" sz="2400" dirty="0" smtClean="0"/>
              <a:t>número de protões </a:t>
            </a:r>
            <a:r>
              <a:rPr lang="pt-PT" sz="2400" b="0" dirty="0" smtClean="0"/>
              <a:t>(mesmo número atómico) e o </a:t>
            </a:r>
            <a:r>
              <a:rPr lang="pt-PT" sz="2400" dirty="0"/>
              <a:t>mesmo </a:t>
            </a:r>
            <a:r>
              <a:rPr lang="pt-PT" sz="2400" dirty="0" smtClean="0"/>
              <a:t>número de electrões</a:t>
            </a:r>
            <a:r>
              <a:rPr lang="pt-PT" sz="2400" b="0" dirty="0" smtClean="0"/>
              <a:t>.</a:t>
            </a:r>
          </a:p>
          <a:p>
            <a:pPr marL="0" indent="0"/>
            <a:endParaRPr lang="pt-PT" sz="2400" b="0" dirty="0" smtClean="0"/>
          </a:p>
          <a:p>
            <a:pPr marL="0" indent="0"/>
            <a:r>
              <a:rPr lang="pt-PT" sz="2400" b="0" dirty="0" smtClean="0"/>
              <a:t>Mas o </a:t>
            </a:r>
            <a:r>
              <a:rPr lang="pt-PT" sz="2400" dirty="0" smtClean="0"/>
              <a:t>número </a:t>
            </a:r>
            <a:r>
              <a:rPr lang="pt-PT" sz="2400" dirty="0"/>
              <a:t>de </a:t>
            </a:r>
            <a:r>
              <a:rPr lang="pt-PT" sz="2400" dirty="0" smtClean="0"/>
              <a:t>neutrões pode ser diferente </a:t>
            </a:r>
            <a:r>
              <a:rPr lang="pt-PT" sz="2400" b="0" dirty="0" smtClean="0"/>
              <a:t>.</a:t>
            </a:r>
          </a:p>
          <a:p>
            <a:pPr marL="0" indent="0"/>
            <a:endParaRPr lang="pt-PT" sz="2400" b="0" dirty="0" smtClean="0"/>
          </a:p>
        </p:txBody>
      </p:sp>
    </p:spTree>
    <p:extLst>
      <p:ext uri="{BB962C8B-B14F-4D97-AF65-F5344CB8AC3E}">
        <p14:creationId xmlns:p14="http://schemas.microsoft.com/office/powerpoint/2010/main" val="320162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/>
              <a:t>3 - Elementos químicos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22960" y="1100628"/>
            <a:ext cx="7925736" cy="3579849"/>
          </a:xfrm>
        </p:spPr>
        <p:txBody>
          <a:bodyPr/>
          <a:lstStyle/>
          <a:p>
            <a:pPr marL="0" indent="0"/>
            <a:r>
              <a:rPr lang="pt-PT" sz="2400" b="0" dirty="0"/>
              <a:t>Estes átomos chamam-se </a:t>
            </a:r>
            <a:r>
              <a:rPr lang="pt-PT" sz="2400" dirty="0"/>
              <a:t>isótopos</a:t>
            </a:r>
            <a:r>
              <a:rPr lang="pt-PT" sz="2400" b="0" dirty="0"/>
              <a:t> e representam-se por um </a:t>
            </a:r>
            <a:r>
              <a:rPr lang="pt-PT" sz="2400" dirty="0"/>
              <a:t>símbolo químico</a:t>
            </a:r>
            <a:r>
              <a:rPr lang="pt-PT" sz="2400" b="0" dirty="0"/>
              <a:t>, que tem à sua esquerda o </a:t>
            </a:r>
            <a:r>
              <a:rPr lang="pt-PT" sz="2400" dirty="0"/>
              <a:t>número </a:t>
            </a:r>
            <a:r>
              <a:rPr lang="pt-PT" sz="2400" dirty="0" smtClean="0"/>
              <a:t>atómico </a:t>
            </a:r>
            <a:r>
              <a:rPr lang="pt-PT" sz="2400" b="0" dirty="0" smtClean="0"/>
              <a:t>e </a:t>
            </a:r>
            <a:r>
              <a:rPr lang="pt-PT" sz="2400" b="0" dirty="0"/>
              <a:t>o </a:t>
            </a:r>
            <a:r>
              <a:rPr lang="pt-PT" sz="2400" dirty="0"/>
              <a:t>número de massa </a:t>
            </a:r>
            <a:r>
              <a:rPr lang="pt-PT" sz="2400" b="0" dirty="0"/>
              <a:t>(número de protões + neutrões).</a:t>
            </a:r>
          </a:p>
          <a:p>
            <a:endParaRPr lang="pt-PT" dirty="0"/>
          </a:p>
        </p:txBody>
      </p:sp>
      <p:grpSp>
        <p:nvGrpSpPr>
          <p:cNvPr id="4" name="Grupo 3"/>
          <p:cNvGrpSpPr/>
          <p:nvPr/>
        </p:nvGrpSpPr>
        <p:grpSpPr>
          <a:xfrm>
            <a:off x="611560" y="2875436"/>
            <a:ext cx="8137136" cy="1944216"/>
            <a:chOff x="755344" y="3681772"/>
            <a:chExt cx="8137136" cy="1944216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9862" y="3681772"/>
              <a:ext cx="5362618" cy="1944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344" y="3717032"/>
              <a:ext cx="2808544" cy="13138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192887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/>
              <a:t>3 - Elementos químicos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22960" y="1100628"/>
            <a:ext cx="8141528" cy="3579849"/>
          </a:xfrm>
        </p:spPr>
        <p:txBody>
          <a:bodyPr/>
          <a:lstStyle/>
          <a:p>
            <a:pPr marL="0" indent="0"/>
            <a:r>
              <a:rPr lang="pt-PT" sz="2400" dirty="0" smtClean="0"/>
              <a:t>Isótopos</a:t>
            </a:r>
            <a:r>
              <a:rPr lang="pt-PT" sz="2400" b="0" dirty="0" smtClean="0"/>
              <a:t> -  Átomos </a:t>
            </a:r>
            <a:r>
              <a:rPr lang="pt-PT" sz="2400" b="0" dirty="0"/>
              <a:t>do mesmo elemento que têm </a:t>
            </a:r>
            <a:r>
              <a:rPr lang="pt-PT" sz="2400" dirty="0"/>
              <a:t>diferente número de </a:t>
            </a:r>
            <a:r>
              <a:rPr lang="pt-PT" sz="2400" dirty="0" smtClean="0"/>
              <a:t>neutrões</a:t>
            </a:r>
            <a:r>
              <a:rPr lang="pt-PT" sz="2400" b="0" dirty="0" smtClean="0"/>
              <a:t> (diferente </a:t>
            </a:r>
            <a:r>
              <a:rPr lang="pt-PT" sz="2400" b="0" dirty="0"/>
              <a:t>número de </a:t>
            </a:r>
            <a:r>
              <a:rPr lang="pt-PT" sz="2400" b="0" dirty="0" smtClean="0"/>
              <a:t>massa).</a:t>
            </a:r>
          </a:p>
          <a:p>
            <a:pPr marL="0" indent="0"/>
            <a:r>
              <a:rPr lang="pt-PT" sz="2400" dirty="0" err="1" smtClean="0"/>
              <a:t>Nuclido</a:t>
            </a:r>
            <a:r>
              <a:rPr lang="pt-PT" sz="2400" b="0" dirty="0" smtClean="0"/>
              <a:t> - Cada tipo de átomo, </a:t>
            </a:r>
            <a:r>
              <a:rPr lang="pt-PT" sz="2400" b="0" dirty="0"/>
              <a:t>com o seu número de </a:t>
            </a:r>
            <a:r>
              <a:rPr lang="pt-PT" sz="2400" b="0" dirty="0" smtClean="0"/>
              <a:t>massa</a:t>
            </a:r>
            <a:br>
              <a:rPr lang="pt-PT" sz="2400" b="0" dirty="0" smtClean="0"/>
            </a:br>
            <a:r>
              <a:rPr lang="pt-PT" sz="2400" b="0" dirty="0" smtClean="0"/>
              <a:t>e </a:t>
            </a:r>
            <a:r>
              <a:rPr lang="pt-PT" sz="2400" b="0" dirty="0"/>
              <a:t>o seu número </a:t>
            </a:r>
            <a:r>
              <a:rPr lang="pt-PT" sz="2400" b="0" dirty="0" smtClean="0"/>
              <a:t>atómico.</a:t>
            </a:r>
            <a:endParaRPr lang="pt-PT" sz="2400" b="0" dirty="0"/>
          </a:p>
          <a:p>
            <a:pPr marL="0" indent="0"/>
            <a:endParaRPr lang="pt-PT" sz="2400" b="0" dirty="0"/>
          </a:p>
          <a:p>
            <a:pPr marL="0" indent="0"/>
            <a:r>
              <a:rPr lang="pt-PT" b="0" dirty="0"/>
              <a:t> </a:t>
            </a:r>
            <a:endParaRPr lang="pt-PT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94" y="2780928"/>
            <a:ext cx="8461402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35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/>
              <a:t>3 - Elementos químicos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/>
            <a:r>
              <a:rPr lang="pt-PT" sz="2600" b="0" dirty="0" smtClean="0"/>
              <a:t>Quase todos os </a:t>
            </a:r>
            <a:r>
              <a:rPr lang="pt-PT" sz="2600" b="0" dirty="0"/>
              <a:t>elementos químicos </a:t>
            </a:r>
            <a:r>
              <a:rPr lang="pt-PT" sz="2600" b="0" dirty="0" smtClean="0"/>
              <a:t>são constituídos </a:t>
            </a:r>
            <a:r>
              <a:rPr lang="pt-PT" sz="2600" b="0" dirty="0"/>
              <a:t>por uma </a:t>
            </a:r>
            <a:r>
              <a:rPr lang="pt-PT" sz="2600" dirty="0"/>
              <a:t>mistura de isótopos</a:t>
            </a:r>
            <a:r>
              <a:rPr lang="pt-PT" sz="2600" b="0" dirty="0"/>
              <a:t>. </a:t>
            </a:r>
            <a:r>
              <a:rPr lang="pt-PT" sz="2600" b="0" dirty="0" err="1" smtClean="0"/>
              <a:t>Ex</a:t>
            </a:r>
            <a:r>
              <a:rPr lang="pt-PT" sz="2600" b="0" dirty="0" smtClean="0"/>
              <a:t>:  </a:t>
            </a:r>
            <a:r>
              <a:rPr lang="pt-PT" sz="2600" b="0" baseline="30000" dirty="0" smtClean="0"/>
              <a:t>1</a:t>
            </a:r>
            <a:r>
              <a:rPr lang="pt-PT" sz="2600" b="0" baseline="-25000" dirty="0" smtClean="0"/>
              <a:t>1</a:t>
            </a:r>
            <a:r>
              <a:rPr lang="pt-PT" sz="2600" b="0" dirty="0" smtClean="0"/>
              <a:t>H , </a:t>
            </a:r>
            <a:r>
              <a:rPr lang="pt-PT" sz="2600" b="0" baseline="30000" dirty="0" smtClean="0"/>
              <a:t>2</a:t>
            </a:r>
            <a:r>
              <a:rPr lang="pt-PT" sz="2600" b="0" baseline="-25000" dirty="0" smtClean="0"/>
              <a:t>1</a:t>
            </a:r>
            <a:r>
              <a:rPr lang="pt-PT" sz="2600" b="0" dirty="0" smtClean="0"/>
              <a:t>H  e  </a:t>
            </a:r>
            <a:r>
              <a:rPr lang="pt-PT" sz="2600" b="0" baseline="30000" dirty="0" smtClean="0"/>
              <a:t>3</a:t>
            </a:r>
            <a:r>
              <a:rPr lang="pt-PT" sz="2600" b="0" baseline="-25000" dirty="0" smtClean="0"/>
              <a:t>1</a:t>
            </a:r>
            <a:r>
              <a:rPr lang="pt-PT" sz="2600" b="0" dirty="0" smtClean="0"/>
              <a:t>H </a:t>
            </a:r>
            <a:endParaRPr lang="pt-PT" sz="2600" b="0" dirty="0"/>
          </a:p>
          <a:p>
            <a:pPr marL="0" indent="0"/>
            <a:endParaRPr lang="pt-PT" sz="2600" b="0" dirty="0" smtClean="0"/>
          </a:p>
          <a:p>
            <a:pPr marL="0" indent="0"/>
            <a:r>
              <a:rPr lang="pt-PT" sz="2600" b="0" dirty="0" smtClean="0"/>
              <a:t>Os isótopos existem em diferentes quantidades (</a:t>
            </a:r>
            <a:r>
              <a:rPr lang="pt-PT" sz="2600" dirty="0" smtClean="0"/>
              <a:t>percentagem</a:t>
            </a:r>
            <a:r>
              <a:rPr lang="pt-PT" sz="2600" b="0" dirty="0" smtClean="0"/>
              <a:t>  ou </a:t>
            </a:r>
            <a:r>
              <a:rPr lang="pt-PT" sz="2600" dirty="0" smtClean="0"/>
              <a:t>abundância </a:t>
            </a:r>
            <a:r>
              <a:rPr lang="pt-PT" sz="2600" dirty="0"/>
              <a:t>relativa dos </a:t>
            </a:r>
            <a:r>
              <a:rPr lang="pt-PT" sz="2600" dirty="0" smtClean="0"/>
              <a:t>isótopos</a:t>
            </a:r>
            <a:r>
              <a:rPr lang="pt-PT" sz="2600" b="0" dirty="0" smtClean="0"/>
              <a:t>)</a:t>
            </a:r>
          </a:p>
          <a:p>
            <a:pPr marL="0" indent="0"/>
            <a:endParaRPr lang="pt-PT" sz="2600" b="0" dirty="0"/>
          </a:p>
          <a:p>
            <a:pPr marL="0" indent="0"/>
            <a:r>
              <a:rPr lang="pt-PT" sz="2600" b="0" dirty="0" err="1" smtClean="0"/>
              <a:t>Ex</a:t>
            </a:r>
            <a:r>
              <a:rPr lang="pt-PT" sz="2600" b="0" dirty="0"/>
              <a:t>: A abundância relativa dos isótopos de </a:t>
            </a:r>
            <a:r>
              <a:rPr lang="pt-PT" sz="2600" dirty="0"/>
              <a:t>cloro-35</a:t>
            </a:r>
            <a:r>
              <a:rPr lang="pt-PT" sz="2600" b="0" dirty="0"/>
              <a:t> é de </a:t>
            </a:r>
            <a:r>
              <a:rPr lang="pt-PT" sz="2600" dirty="0"/>
              <a:t>75% </a:t>
            </a:r>
            <a:r>
              <a:rPr lang="pt-PT" sz="2600" b="0" dirty="0"/>
              <a:t>e dos isótopos de </a:t>
            </a:r>
            <a:r>
              <a:rPr lang="pt-PT" sz="2600" dirty="0"/>
              <a:t>cloro-37</a:t>
            </a:r>
            <a:r>
              <a:rPr lang="pt-PT" sz="2600" b="0" dirty="0"/>
              <a:t> é de </a:t>
            </a:r>
            <a:r>
              <a:rPr lang="pt-PT" sz="2600" dirty="0"/>
              <a:t>25%</a:t>
            </a:r>
            <a:r>
              <a:rPr lang="pt-PT" sz="2600" b="0" dirty="0"/>
              <a:t>. Isto significa que numa amostra de cloro, 75% dos seus átomos são do isótopo 35 e 25% dos seus átomos são do isótopo 37.</a:t>
            </a:r>
          </a:p>
          <a:p>
            <a:pPr marL="0" indent="0"/>
            <a:endParaRPr lang="pt-PT" sz="2400" dirty="0" smtClean="0"/>
          </a:p>
          <a:p>
            <a:pPr marL="0" indent="0"/>
            <a:endParaRPr lang="pt-PT" sz="2400" b="0" dirty="0"/>
          </a:p>
          <a:p>
            <a:pPr marL="0" indent="0"/>
            <a:endParaRPr lang="pt-PT" sz="2400" b="0" dirty="0" smtClean="0"/>
          </a:p>
          <a:p>
            <a:pPr marL="0" indent="0"/>
            <a:endParaRPr lang="pt-PT" sz="2400" b="0" dirty="0"/>
          </a:p>
        </p:txBody>
      </p:sp>
    </p:spTree>
    <p:extLst>
      <p:ext uri="{BB962C8B-B14F-4D97-AF65-F5344CB8AC3E}">
        <p14:creationId xmlns:p14="http://schemas.microsoft.com/office/powerpoint/2010/main" val="153874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/>
              <a:t>3 - Elementos químicos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pt-PT" sz="2400" dirty="0"/>
              <a:t>Massa isotópica relativa </a:t>
            </a:r>
            <a:r>
              <a:rPr lang="pt-PT" sz="2400" b="0" dirty="0"/>
              <a:t>(Ar) - Número de vezes que a massa de um isótopo é maior do que </a:t>
            </a:r>
            <a:r>
              <a:rPr lang="pt-PT" sz="2400" dirty="0"/>
              <a:t>1/12 da massa do isótopo carbono-12</a:t>
            </a:r>
            <a:r>
              <a:rPr lang="pt-PT" sz="2400" b="0" dirty="0"/>
              <a:t>.</a:t>
            </a:r>
          </a:p>
          <a:p>
            <a:pPr marL="0" indent="0"/>
            <a:r>
              <a:rPr lang="pt-PT" sz="2400" b="0" dirty="0" err="1"/>
              <a:t>Ex</a:t>
            </a:r>
            <a:r>
              <a:rPr lang="pt-PT" sz="2400" b="0" dirty="0"/>
              <a:t>: Ar (</a:t>
            </a:r>
            <a:r>
              <a:rPr lang="pt-PT" sz="2400" b="0" baseline="30000" dirty="0"/>
              <a:t>1</a:t>
            </a:r>
            <a:r>
              <a:rPr lang="pt-PT" sz="2400" b="0" baseline="-25000" dirty="0"/>
              <a:t>1</a:t>
            </a:r>
            <a:r>
              <a:rPr lang="pt-PT" sz="2400" b="0" dirty="0"/>
              <a:t>H) = 1,00  e  Ar (</a:t>
            </a:r>
            <a:r>
              <a:rPr lang="pt-PT" sz="2400" b="0" baseline="30000" dirty="0"/>
              <a:t>2</a:t>
            </a:r>
            <a:r>
              <a:rPr lang="pt-PT" sz="2400" b="0" baseline="-25000" dirty="0"/>
              <a:t>1</a:t>
            </a:r>
            <a:r>
              <a:rPr lang="pt-PT" sz="2400" b="0" dirty="0"/>
              <a:t>H) = 2,00</a:t>
            </a:r>
          </a:p>
          <a:p>
            <a:pPr marL="0" indent="0"/>
            <a:endParaRPr lang="pt-PT" sz="2400" b="0" dirty="0" smtClean="0"/>
          </a:p>
          <a:p>
            <a:endParaRPr lang="pt-PT" sz="2400" b="0" dirty="0"/>
          </a:p>
        </p:txBody>
      </p:sp>
    </p:spTree>
    <p:extLst>
      <p:ext uri="{BB962C8B-B14F-4D97-AF65-F5344CB8AC3E}">
        <p14:creationId xmlns:p14="http://schemas.microsoft.com/office/powerpoint/2010/main" val="306104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/>
              <a:t>3 - Elementos químicos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pt-PT" sz="2400" dirty="0"/>
              <a:t>Massa atómica relativa </a:t>
            </a:r>
            <a:r>
              <a:rPr lang="pt-PT" sz="2400" b="0" dirty="0"/>
              <a:t>(Ar) - Número </a:t>
            </a:r>
            <a:r>
              <a:rPr lang="pt-PT" sz="2400" b="0" dirty="0" smtClean="0"/>
              <a:t>de </a:t>
            </a:r>
            <a:r>
              <a:rPr lang="pt-PT" sz="2400" b="0" dirty="0"/>
              <a:t>vezes que a massa de um átomo é maior do que </a:t>
            </a:r>
            <a:r>
              <a:rPr lang="pt-PT" sz="2400" dirty="0"/>
              <a:t>1/12 da massa do isótopo carbono-12</a:t>
            </a:r>
            <a:r>
              <a:rPr lang="pt-PT" sz="2400" b="0" dirty="0"/>
              <a:t>.</a:t>
            </a:r>
          </a:p>
          <a:p>
            <a:pPr marL="0" indent="0"/>
            <a:endParaRPr lang="pt-PT" sz="2400" dirty="0" smtClean="0"/>
          </a:p>
          <a:p>
            <a:pPr marL="0" indent="0"/>
            <a:r>
              <a:rPr lang="pt-PT" sz="2400" dirty="0" smtClean="0"/>
              <a:t>Unidade </a:t>
            </a:r>
            <a:r>
              <a:rPr lang="pt-PT" sz="2400" dirty="0"/>
              <a:t>de </a:t>
            </a:r>
            <a:r>
              <a:rPr lang="pt-PT" sz="2400" dirty="0" smtClean="0"/>
              <a:t>massa </a:t>
            </a:r>
            <a:r>
              <a:rPr lang="pt-PT" sz="2400" dirty="0"/>
              <a:t>atómica relativa</a:t>
            </a:r>
            <a:r>
              <a:rPr lang="pt-PT" sz="2400" dirty="0" smtClean="0"/>
              <a:t> </a:t>
            </a:r>
            <a:r>
              <a:rPr lang="pt-PT" sz="2400" b="0" dirty="0"/>
              <a:t>- 1/12 da massa do isótopo </a:t>
            </a:r>
            <a:r>
              <a:rPr lang="pt-PT" sz="2400" b="0" dirty="0" smtClean="0"/>
              <a:t>carbono-12, cujo valor</a:t>
            </a:r>
            <a:r>
              <a:rPr lang="pt-PT" sz="2400" dirty="0" smtClean="0"/>
              <a:t> </a:t>
            </a:r>
            <a:r>
              <a:rPr lang="pt-PT" sz="2400" b="0" dirty="0" smtClean="0"/>
              <a:t>é</a:t>
            </a:r>
            <a:r>
              <a:rPr lang="pt-PT" sz="2400" dirty="0" smtClean="0"/>
              <a:t> 1u</a:t>
            </a:r>
            <a:r>
              <a:rPr lang="pt-PT" sz="2400" b="0" dirty="0" smtClean="0"/>
              <a:t> </a:t>
            </a:r>
            <a:r>
              <a:rPr lang="pt-PT" sz="2400" b="0" dirty="0"/>
              <a:t>= 1,66 × 10­</a:t>
            </a:r>
            <a:r>
              <a:rPr lang="pt-PT" sz="2400" b="0" baseline="30000" dirty="0"/>
              <a:t>-27</a:t>
            </a:r>
            <a:r>
              <a:rPr lang="pt-PT" sz="2400" b="0" dirty="0"/>
              <a:t> </a:t>
            </a:r>
            <a:r>
              <a:rPr lang="pt-PT" sz="2400" b="0" dirty="0" smtClean="0"/>
              <a:t>kg.</a:t>
            </a:r>
            <a:endParaRPr lang="pt-PT" sz="2400" b="0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007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2 - SOLUÇÕES</a:t>
            </a:r>
            <a:endParaRPr lang="pt-PT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sz="2400" dirty="0" smtClean="0"/>
              <a:t>Solvente </a:t>
            </a:r>
            <a:r>
              <a:rPr lang="pt-PT" sz="2400" dirty="0"/>
              <a:t>e </a:t>
            </a:r>
            <a:r>
              <a:rPr lang="pt-PT" sz="2400" dirty="0" smtClean="0"/>
              <a:t>solutos</a:t>
            </a:r>
          </a:p>
          <a:p>
            <a:r>
              <a:rPr lang="pt-PT" sz="2400" dirty="0" smtClean="0"/>
              <a:t>Composição quantitativa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3497929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/>
              <a:t>3 - Elementos químicos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/>
            <a:r>
              <a:rPr lang="pt-PT" sz="2400" dirty="0"/>
              <a:t>M</a:t>
            </a:r>
            <a:r>
              <a:rPr lang="pt-PT" sz="2400" dirty="0" smtClean="0"/>
              <a:t>assa </a:t>
            </a:r>
            <a:r>
              <a:rPr lang="pt-PT" sz="2400" dirty="0"/>
              <a:t>atómica relativa </a:t>
            </a:r>
            <a:r>
              <a:rPr lang="pt-PT" sz="2400" b="0" dirty="0" smtClean="0"/>
              <a:t>- Média </a:t>
            </a:r>
            <a:r>
              <a:rPr lang="pt-PT" sz="2400" b="0" dirty="0"/>
              <a:t>ponderada das </a:t>
            </a:r>
            <a:r>
              <a:rPr lang="pt-PT" sz="2400" dirty="0"/>
              <a:t>massas isotópicas relativas</a:t>
            </a:r>
            <a:r>
              <a:rPr lang="pt-PT" sz="2400" b="0" dirty="0"/>
              <a:t> dos isótopos desse </a:t>
            </a:r>
            <a:r>
              <a:rPr lang="pt-PT" sz="2400" b="0" dirty="0" smtClean="0"/>
              <a:t>elemento.</a:t>
            </a:r>
          </a:p>
          <a:p>
            <a:pPr marL="0" indent="0"/>
            <a:endParaRPr lang="pt-PT" sz="2400" b="0" dirty="0" smtClean="0"/>
          </a:p>
          <a:p>
            <a:pPr marL="0" indent="0"/>
            <a:r>
              <a:rPr lang="pt-PT" sz="2400" b="0" dirty="0" smtClean="0"/>
              <a:t>A </a:t>
            </a:r>
            <a:r>
              <a:rPr lang="pt-PT" sz="2400" dirty="0" smtClean="0"/>
              <a:t>média ponderada </a:t>
            </a:r>
            <a:r>
              <a:rPr lang="pt-PT" sz="2400" b="0" dirty="0" smtClean="0"/>
              <a:t>é calculada com </a:t>
            </a:r>
            <a:r>
              <a:rPr lang="pt-PT" sz="2400" b="0" dirty="0"/>
              <a:t>as abundâncias </a:t>
            </a:r>
            <a:r>
              <a:rPr lang="pt-PT" sz="2400" b="0" dirty="0" smtClean="0"/>
              <a:t>relativas </a:t>
            </a:r>
            <a:r>
              <a:rPr lang="pt-PT" sz="2400" b="0" dirty="0"/>
              <a:t>dos </a:t>
            </a:r>
            <a:r>
              <a:rPr lang="pt-PT" sz="2400" b="0" dirty="0" smtClean="0"/>
              <a:t>isótopos.</a:t>
            </a:r>
          </a:p>
        </p:txBody>
      </p:sp>
    </p:spTree>
    <p:extLst>
      <p:ext uri="{BB962C8B-B14F-4D97-AF65-F5344CB8AC3E}">
        <p14:creationId xmlns:p14="http://schemas.microsoft.com/office/powerpoint/2010/main" val="35344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/>
              <a:t>3 - Elementos químicos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7647334" cy="921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7848872" cy="233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198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3 - ELEMENTOS </a:t>
            </a:r>
            <a:r>
              <a:rPr lang="pt-PT" b="1" dirty="0"/>
              <a:t>QUÍMICOS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2400" dirty="0" smtClean="0"/>
              <a:t>Elementos químicos</a:t>
            </a:r>
          </a:p>
          <a:p>
            <a:r>
              <a:rPr lang="pt-PT" sz="2400" dirty="0" smtClean="0"/>
              <a:t>Isótopos</a:t>
            </a:r>
            <a:endParaRPr lang="pt-PT" sz="2400" dirty="0"/>
          </a:p>
          <a:p>
            <a:r>
              <a:rPr lang="pt-PT" sz="2400" dirty="0"/>
              <a:t>M</a:t>
            </a:r>
            <a:r>
              <a:rPr lang="pt-PT" sz="2400" dirty="0" smtClean="0"/>
              <a:t>assa </a:t>
            </a:r>
            <a:r>
              <a:rPr lang="pt-PT" sz="2400" dirty="0"/>
              <a:t>atómica </a:t>
            </a:r>
            <a:r>
              <a:rPr lang="pt-PT" sz="2400" dirty="0" smtClean="0"/>
              <a:t>relativa</a:t>
            </a:r>
          </a:p>
          <a:p>
            <a:r>
              <a:rPr lang="pt-PT" sz="2400" b="0" dirty="0" smtClean="0"/>
              <a:t>Tabela Periódica</a:t>
            </a:r>
          </a:p>
          <a:p>
            <a:r>
              <a:rPr lang="pt-PT" sz="2400" b="0" dirty="0" smtClean="0"/>
              <a:t>Fórmulas químicas</a:t>
            </a:r>
          </a:p>
          <a:p>
            <a:r>
              <a:rPr lang="pt-PT" sz="2400" b="0" dirty="0" smtClean="0"/>
              <a:t>Massas </a:t>
            </a:r>
            <a:r>
              <a:rPr lang="pt-PT" sz="2400" b="0" dirty="0"/>
              <a:t>moleculares </a:t>
            </a:r>
            <a:r>
              <a:rPr lang="pt-PT" sz="2400" b="0" dirty="0" smtClean="0"/>
              <a:t>relativas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59194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1 - materiais</a:t>
            </a:r>
            <a:endParaRPr lang="pt-PT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822960" y="1100628"/>
            <a:ext cx="7997512" cy="3579849"/>
          </a:xfrm>
        </p:spPr>
        <p:txBody>
          <a:bodyPr>
            <a:noAutofit/>
          </a:bodyPr>
          <a:lstStyle/>
          <a:p>
            <a:pPr marL="0" indent="0"/>
            <a:r>
              <a:rPr lang="pt-PT" sz="2400" dirty="0" smtClean="0"/>
              <a:t>Materiais naturais </a:t>
            </a:r>
            <a:r>
              <a:rPr lang="pt-PT" sz="2400" b="0" dirty="0" smtClean="0"/>
              <a:t>– Existem na Natureza e não são transformados pelo Homem (</a:t>
            </a:r>
            <a:r>
              <a:rPr lang="pt-PT" sz="2400" b="0" dirty="0" err="1" smtClean="0"/>
              <a:t>ex</a:t>
            </a:r>
            <a:r>
              <a:rPr lang="pt-PT" sz="2400" b="0" dirty="0" smtClean="0"/>
              <a:t>: madeira</a:t>
            </a:r>
            <a:r>
              <a:rPr lang="pt-PT" sz="2400" b="0" dirty="0"/>
              <a:t>, </a:t>
            </a:r>
            <a:r>
              <a:rPr lang="pt-PT" sz="2400" b="0" dirty="0" smtClean="0"/>
              <a:t>rochas, água de nascente, e carvão).</a:t>
            </a:r>
          </a:p>
          <a:p>
            <a:pPr marL="0" indent="0"/>
            <a:endParaRPr lang="pt-PT" sz="2400" b="0" dirty="0"/>
          </a:p>
          <a:p>
            <a:pPr marL="0" indent="0"/>
            <a:r>
              <a:rPr lang="pt-PT" sz="2400" dirty="0" smtClean="0"/>
              <a:t>Materiais manufacturados </a:t>
            </a:r>
            <a:r>
              <a:rPr lang="pt-PT" sz="2400" b="0" dirty="0" smtClean="0"/>
              <a:t>– São fabricados pelo Homem. Podem ser de </a:t>
            </a:r>
            <a:r>
              <a:rPr lang="pt-PT" sz="2400" dirty="0" smtClean="0"/>
              <a:t>origem natural </a:t>
            </a:r>
            <a:r>
              <a:rPr lang="pt-PT" sz="2400" b="0" dirty="0" smtClean="0"/>
              <a:t>(</a:t>
            </a:r>
            <a:r>
              <a:rPr lang="pt-PT" sz="2400" b="0" dirty="0" err="1" smtClean="0"/>
              <a:t>ex</a:t>
            </a:r>
            <a:r>
              <a:rPr lang="pt-PT" sz="2400" b="0" dirty="0" smtClean="0"/>
              <a:t>: papel, algodão, lã e seda)</a:t>
            </a:r>
            <a:br>
              <a:rPr lang="pt-PT" sz="2400" b="0" dirty="0" smtClean="0"/>
            </a:br>
            <a:r>
              <a:rPr lang="pt-PT" sz="2400" b="0" dirty="0" smtClean="0"/>
              <a:t>e de </a:t>
            </a:r>
            <a:r>
              <a:rPr lang="pt-PT" sz="2400" dirty="0" smtClean="0"/>
              <a:t>origem sintética </a:t>
            </a:r>
            <a:r>
              <a:rPr lang="pt-PT" sz="2400" b="0" dirty="0" smtClean="0"/>
              <a:t>(</a:t>
            </a:r>
            <a:r>
              <a:rPr lang="pt-PT" sz="2400" b="0" dirty="0" err="1" smtClean="0"/>
              <a:t>ex</a:t>
            </a:r>
            <a:r>
              <a:rPr lang="pt-PT" sz="2400" b="0" dirty="0" smtClean="0"/>
              <a:t>: plástico, borracha, nylon e poliéster).</a:t>
            </a:r>
            <a:endParaRPr lang="pt-PT" sz="2400" b="0" dirty="0"/>
          </a:p>
        </p:txBody>
      </p:sp>
    </p:spTree>
    <p:extLst>
      <p:ext uri="{BB962C8B-B14F-4D97-AF65-F5344CB8AC3E}">
        <p14:creationId xmlns:p14="http://schemas.microsoft.com/office/powerpoint/2010/main" val="788243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Unidades estruturais</a:t>
            </a:r>
            <a:endParaRPr lang="pt-PT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pt-PT" sz="2400" b="0" dirty="0" smtClean="0"/>
              <a:t>As substâncias são formadas por </a:t>
            </a:r>
            <a:r>
              <a:rPr lang="pt-PT" sz="2400" dirty="0" smtClean="0"/>
              <a:t>partículas</a:t>
            </a:r>
            <a:r>
              <a:rPr lang="pt-PT" sz="2400" b="0" dirty="0"/>
              <a:t/>
            </a:r>
            <a:br>
              <a:rPr lang="pt-PT" sz="2400" b="0" dirty="0"/>
            </a:br>
            <a:r>
              <a:rPr lang="pt-PT" sz="2400" b="0" dirty="0" smtClean="0"/>
              <a:t>(unidades estruturais)</a:t>
            </a:r>
            <a:endParaRPr lang="pt-PT" sz="2400" b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132856"/>
            <a:ext cx="6857371" cy="2042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652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/>
              <a:t>Unidades </a:t>
            </a:r>
            <a:r>
              <a:rPr lang="pt-PT" b="1" dirty="0" smtClean="0"/>
              <a:t>estruturais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3076575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3472111" y="1124744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/>
              <a:t>Ferro</a:t>
            </a:r>
            <a:r>
              <a:rPr lang="pt-PT" sz="2400" dirty="0" smtClean="0"/>
              <a:t> - Átomos de ferro</a:t>
            </a:r>
            <a:endParaRPr lang="pt-PT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36" y="2891011"/>
            <a:ext cx="2847975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aixaDeTexto 8"/>
          <p:cNvSpPr txBox="1"/>
          <p:nvPr/>
        </p:nvSpPr>
        <p:spPr>
          <a:xfrm>
            <a:off x="3488734" y="2915652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/>
              <a:t>Diamante</a:t>
            </a:r>
            <a:r>
              <a:rPr lang="pt-PT" sz="2400" dirty="0" smtClean="0"/>
              <a:t> - Átomos de carbono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89709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/>
              <a:t>Unidades </a:t>
            </a:r>
            <a:r>
              <a:rPr lang="pt-PT" b="1" dirty="0" smtClean="0"/>
              <a:t>estruturais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2857500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26" y="3068960"/>
            <a:ext cx="283845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3635896" y="1124744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/>
              <a:t>Água</a:t>
            </a:r>
            <a:r>
              <a:rPr lang="pt-PT" sz="2400" dirty="0" smtClean="0"/>
              <a:t> – Moléculas de água</a:t>
            </a:r>
            <a:endParaRPr lang="pt-PT" sz="24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3652820" y="3068960"/>
            <a:ext cx="46635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/>
              <a:t>Cloreto de sódio </a:t>
            </a:r>
            <a:r>
              <a:rPr lang="pt-PT" sz="2400" dirty="0" smtClean="0"/>
              <a:t>– Iões positivos de sódio e negativos de Cloro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59346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Ângulos">
  <a:themeElements>
    <a:clrScheme name="Â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Â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2918</TotalTime>
  <Words>1082</Words>
  <Application>Microsoft Office PowerPoint</Application>
  <PresentationFormat>Apresentação no Ecrã (4:3)</PresentationFormat>
  <Paragraphs>152</Paragraphs>
  <Slides>41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41</vt:i4>
      </vt:variant>
    </vt:vector>
  </HeadingPairs>
  <TitlesOfParts>
    <vt:vector size="42" baseType="lpstr">
      <vt:lpstr>Ângulos</vt:lpstr>
      <vt:lpstr>Materiais</vt:lpstr>
      <vt:lpstr>Materiais</vt:lpstr>
      <vt:lpstr>1 - Materiais</vt:lpstr>
      <vt:lpstr>2 - SOLUÇÕES</vt:lpstr>
      <vt:lpstr>3 - ELEMENTOS QUÍMICOS</vt:lpstr>
      <vt:lpstr>1 - materiais</vt:lpstr>
      <vt:lpstr>Unidades estruturais</vt:lpstr>
      <vt:lpstr>Unidades estruturais</vt:lpstr>
      <vt:lpstr>Unidades estruturais</vt:lpstr>
      <vt:lpstr>Unidades estruturais</vt:lpstr>
      <vt:lpstr>átomos</vt:lpstr>
      <vt:lpstr>Átomos</vt:lpstr>
      <vt:lpstr>átomos</vt:lpstr>
      <vt:lpstr>Átomos</vt:lpstr>
      <vt:lpstr>Átomos</vt:lpstr>
      <vt:lpstr>átomos</vt:lpstr>
      <vt:lpstr>Iões</vt:lpstr>
      <vt:lpstr>Apresentação do PowerPoint</vt:lpstr>
      <vt:lpstr>IÕes</vt:lpstr>
      <vt:lpstr>Iões</vt:lpstr>
      <vt:lpstr>iões</vt:lpstr>
      <vt:lpstr>Iões poliatómicos</vt:lpstr>
      <vt:lpstr>Apresentação do PowerPoint</vt:lpstr>
      <vt:lpstr>iões</vt:lpstr>
      <vt:lpstr>Apresentação do PowerPoint</vt:lpstr>
      <vt:lpstr>Apresentação do PowerPoint</vt:lpstr>
      <vt:lpstr>2 - SOLUÇÕES</vt:lpstr>
      <vt:lpstr>2 - SOLUÇÕES</vt:lpstr>
      <vt:lpstr>2 - SOLUÇÕES</vt:lpstr>
      <vt:lpstr>2 - SOLUÇÕES</vt:lpstr>
      <vt:lpstr>2 - SOLUÇÕES</vt:lpstr>
      <vt:lpstr>3 - Elementos químicos</vt:lpstr>
      <vt:lpstr>3 - Elementos químicos</vt:lpstr>
      <vt:lpstr>3 - Elementos químicos</vt:lpstr>
      <vt:lpstr>3 - Elementos químicos</vt:lpstr>
      <vt:lpstr>3 - Elementos químicos</vt:lpstr>
      <vt:lpstr>3 - Elementos químicos</vt:lpstr>
      <vt:lpstr>3 - Elementos químicos</vt:lpstr>
      <vt:lpstr>3 - Elementos químicos</vt:lpstr>
      <vt:lpstr>3 - Elementos químicos</vt:lpstr>
      <vt:lpstr>3 - Elementos químicos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Nelson</dc:creator>
  <cp:lastModifiedBy>Nelson</cp:lastModifiedBy>
  <cp:revision>104</cp:revision>
  <dcterms:created xsi:type="dcterms:W3CDTF">2010-09-27T22:52:24Z</dcterms:created>
  <dcterms:modified xsi:type="dcterms:W3CDTF">2011-08-25T00:40:09Z</dcterms:modified>
</cp:coreProperties>
</file>